
<file path=[Content_Types].xml><?xml version="1.0" encoding="utf-8"?>
<Types xmlns="http://schemas.openxmlformats.org/package/2006/content-types">
  <Default Extension="png" ContentType="image/png"/>
  <Default Extension="m4a" ContentType="audio/mp4"/>
  <Default Extension="wmf" ContentType="image/x-wmf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9" r:id="rId4"/>
    <p:sldId id="266" r:id="rId5"/>
    <p:sldId id="260" r:id="rId6"/>
    <p:sldId id="347" r:id="rId7"/>
    <p:sldId id="261" r:id="rId8"/>
    <p:sldId id="262" r:id="rId9"/>
    <p:sldId id="265" r:id="rId10"/>
    <p:sldId id="264" r:id="rId11"/>
    <p:sldId id="267" r:id="rId12"/>
    <p:sldId id="268" r:id="rId13"/>
    <p:sldId id="270" r:id="rId14"/>
    <p:sldId id="271" r:id="rId15"/>
    <p:sldId id="273" r:id="rId16"/>
    <p:sldId id="276" r:id="rId17"/>
    <p:sldId id="275" r:id="rId18"/>
    <p:sldId id="274" r:id="rId19"/>
    <p:sldId id="283" r:id="rId20"/>
    <p:sldId id="345" r:id="rId21"/>
  </p:sldIdLst>
  <p:sldSz cx="9144000" cy="6858000" type="screen4x3"/>
  <p:notesSz cx="9144000" cy="6858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41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B16762-1917-4A7E-953C-A80384C90024}" type="datetimeFigureOut">
              <a:rPr lang="es-AR" smtClean="0"/>
              <a:t>27/3/2022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B5375-C2C8-47BF-8E0F-28B16A4964A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84793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B5375-C2C8-47BF-8E0F-28B16A4964AC}" type="slidenum">
              <a:rPr lang="es-AR" smtClean="0"/>
              <a:t>17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78421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57755" y="328295"/>
            <a:ext cx="4428489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3/27/2022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3/27/2022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524000" y="3124200"/>
            <a:ext cx="152400" cy="1066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524000" y="3124200"/>
            <a:ext cx="152400" cy="1066800"/>
          </a:xfrm>
          <a:custGeom>
            <a:avLst/>
            <a:gdLst/>
            <a:ahLst/>
            <a:cxnLst/>
            <a:rect l="l" t="t" r="r" b="b"/>
            <a:pathLst>
              <a:path w="152400" h="1066800">
                <a:moveTo>
                  <a:pt x="0" y="800100"/>
                </a:moveTo>
                <a:lnTo>
                  <a:pt x="38100" y="800100"/>
                </a:lnTo>
                <a:lnTo>
                  <a:pt x="38100" y="0"/>
                </a:lnTo>
                <a:lnTo>
                  <a:pt x="114300" y="0"/>
                </a:lnTo>
                <a:lnTo>
                  <a:pt x="114300" y="800100"/>
                </a:lnTo>
                <a:lnTo>
                  <a:pt x="152400" y="800100"/>
                </a:lnTo>
                <a:lnTo>
                  <a:pt x="76200" y="1066800"/>
                </a:lnTo>
                <a:lnTo>
                  <a:pt x="0" y="8001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4191000" y="3124200"/>
            <a:ext cx="1143000" cy="15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4191000" y="3124200"/>
            <a:ext cx="1143000" cy="152400"/>
          </a:xfrm>
          <a:custGeom>
            <a:avLst/>
            <a:gdLst/>
            <a:ahLst/>
            <a:cxnLst/>
            <a:rect l="l" t="t" r="r" b="b"/>
            <a:pathLst>
              <a:path w="1143000" h="152400">
                <a:moveTo>
                  <a:pt x="0" y="38100"/>
                </a:moveTo>
                <a:lnTo>
                  <a:pt x="857250" y="38100"/>
                </a:lnTo>
                <a:lnTo>
                  <a:pt x="857250" y="0"/>
                </a:lnTo>
                <a:lnTo>
                  <a:pt x="1143000" y="76200"/>
                </a:lnTo>
                <a:lnTo>
                  <a:pt x="857250" y="152400"/>
                </a:lnTo>
                <a:lnTo>
                  <a:pt x="857250" y="114300"/>
                </a:lnTo>
                <a:lnTo>
                  <a:pt x="0" y="114300"/>
                </a:lnTo>
                <a:lnTo>
                  <a:pt x="0" y="381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1303019" y="2253995"/>
            <a:ext cx="3204972" cy="1664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3/27/2022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90799" y="462915"/>
            <a:ext cx="3962400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2272" y="1454848"/>
            <a:ext cx="7265670" cy="37712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5.pn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5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5.png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5.png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5.png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5.png"/><Relationship Id="rId4" Type="http://schemas.openxmlformats.org/officeDocument/2006/relationships/image" Target="../media/image2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5.png"/><Relationship Id="rId5" Type="http://schemas.openxmlformats.org/officeDocument/2006/relationships/image" Target="../media/image28.jpg"/><Relationship Id="rId4" Type="http://schemas.openxmlformats.org/officeDocument/2006/relationships/notesSlide" Target="../notesSlides/notesSlid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5.png"/><Relationship Id="rId4" Type="http://schemas.openxmlformats.org/officeDocument/2006/relationships/image" Target="../media/image2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5.png"/><Relationship Id="rId4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5.pn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5.pn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5.pn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5.png"/><Relationship Id="rId5" Type="http://schemas.openxmlformats.org/officeDocument/2006/relationships/image" Target="../media/image11.wmf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5.png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0900" y="506348"/>
            <a:ext cx="7590790" cy="3090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87780" marR="1276985" algn="ctr">
              <a:lnSpc>
                <a:spcPct val="100000"/>
              </a:lnSpc>
              <a:spcBef>
                <a:spcPts val="100"/>
              </a:spcBef>
            </a:pPr>
            <a:r>
              <a:rPr sz="4000" b="1" spc="-420" dirty="0">
                <a:latin typeface="Arial"/>
                <a:cs typeface="Arial"/>
              </a:rPr>
              <a:t>FUNDAMENTOS </a:t>
            </a:r>
            <a:r>
              <a:rPr sz="4000" b="1" spc="-545" dirty="0">
                <a:latin typeface="Arial"/>
                <a:cs typeface="Arial"/>
              </a:rPr>
              <a:t>DE </a:t>
            </a:r>
            <a:r>
              <a:rPr sz="4000" b="1" spc="-484" dirty="0">
                <a:latin typeface="Arial"/>
                <a:cs typeface="Arial"/>
              </a:rPr>
              <a:t>TICs  </a:t>
            </a:r>
            <a:r>
              <a:rPr sz="4000" b="1" spc="-315" dirty="0">
                <a:latin typeface="Arial"/>
                <a:cs typeface="Arial"/>
              </a:rPr>
              <a:t>UNIDAD</a:t>
            </a:r>
            <a:r>
              <a:rPr sz="4000" b="1" spc="-235" dirty="0">
                <a:latin typeface="Arial"/>
                <a:cs typeface="Arial"/>
              </a:rPr>
              <a:t> </a:t>
            </a:r>
            <a:r>
              <a:rPr sz="4000" b="1" spc="-215" dirty="0">
                <a:latin typeface="Arial"/>
                <a:cs typeface="Arial"/>
              </a:rPr>
              <a:t>1:</a:t>
            </a:r>
            <a:endParaRPr sz="4000" dirty="0"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  <a:spcBef>
                <a:spcPts val="5"/>
              </a:spcBef>
            </a:pPr>
            <a:r>
              <a:rPr sz="4000" b="1" spc="-400" dirty="0">
                <a:latin typeface="Arial"/>
                <a:cs typeface="Arial"/>
              </a:rPr>
              <a:t>INTRODUCCIÓN </a:t>
            </a:r>
            <a:r>
              <a:rPr lang="es-ES" sz="4000" b="1" spc="-400" dirty="0" smtClean="0">
                <a:latin typeface="Arial"/>
                <a:cs typeface="Arial"/>
              </a:rPr>
              <a:t>Y CONCEPTOS GENERALES</a:t>
            </a:r>
          </a:p>
          <a:p>
            <a:pPr marL="12700" marR="5080" algn="ctr">
              <a:lnSpc>
                <a:spcPct val="100000"/>
              </a:lnSpc>
              <a:spcBef>
                <a:spcPts val="5"/>
              </a:spcBef>
            </a:pPr>
            <a:r>
              <a:rPr sz="4000" b="1" spc="-225" dirty="0" smtClean="0">
                <a:latin typeface="Arial"/>
                <a:cs typeface="Arial"/>
              </a:rPr>
              <a:t>1ra</a:t>
            </a:r>
            <a:r>
              <a:rPr sz="4000" b="1" spc="-229" dirty="0" smtClean="0">
                <a:latin typeface="Arial"/>
                <a:cs typeface="Arial"/>
              </a:rPr>
              <a:t> </a:t>
            </a:r>
            <a:r>
              <a:rPr sz="4000" b="1" spc="-635" dirty="0">
                <a:latin typeface="Arial"/>
                <a:cs typeface="Arial"/>
              </a:rPr>
              <a:t>PARTE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31820" y="3607638"/>
            <a:ext cx="2988013" cy="29879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10"/>
    </mc:Choice>
    <mc:Fallback xmlns="">
      <p:transition spd="slow" advTm="14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12491" y="188023"/>
            <a:ext cx="334391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50" dirty="0">
                <a:latin typeface="Arial"/>
                <a:cs typeface="Arial"/>
              </a:rPr>
              <a:t>La</a:t>
            </a:r>
            <a:r>
              <a:rPr b="1" spc="-320" dirty="0">
                <a:latin typeface="Arial"/>
                <a:cs typeface="Arial"/>
              </a:rPr>
              <a:t> </a:t>
            </a:r>
            <a:r>
              <a:rPr b="1" spc="-240" dirty="0">
                <a:latin typeface="Arial"/>
                <a:cs typeface="Arial"/>
              </a:rPr>
              <a:t>Informática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1132840"/>
            <a:ext cx="8461375" cy="3441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240" dirty="0">
                <a:latin typeface="Arial"/>
                <a:cs typeface="Arial"/>
              </a:rPr>
              <a:t>Desde </a:t>
            </a:r>
            <a:r>
              <a:rPr sz="3200" spc="-140" dirty="0">
                <a:latin typeface="Arial"/>
                <a:cs typeface="Arial"/>
              </a:rPr>
              <a:t>los </a:t>
            </a:r>
            <a:r>
              <a:rPr sz="3200" spc="-180" dirty="0">
                <a:latin typeface="Arial"/>
                <a:cs typeface="Arial"/>
              </a:rPr>
              <a:t>comienzos </a:t>
            </a:r>
            <a:r>
              <a:rPr sz="3200" spc="-150" dirty="0">
                <a:latin typeface="Arial"/>
                <a:cs typeface="Arial"/>
              </a:rPr>
              <a:t>de </a:t>
            </a:r>
            <a:r>
              <a:rPr sz="3200" spc="-114" dirty="0">
                <a:latin typeface="Arial"/>
                <a:cs typeface="Arial"/>
              </a:rPr>
              <a:t>la </a:t>
            </a:r>
            <a:r>
              <a:rPr sz="3200" spc="-80" dirty="0">
                <a:latin typeface="Arial"/>
                <a:cs typeface="Arial"/>
              </a:rPr>
              <a:t>historia, el </a:t>
            </a:r>
            <a:r>
              <a:rPr sz="3200" spc="-100" dirty="0">
                <a:latin typeface="Arial"/>
                <a:cs typeface="Arial"/>
              </a:rPr>
              <a:t>hombre  </a:t>
            </a:r>
            <a:r>
              <a:rPr sz="3200" spc="-125" dirty="0">
                <a:latin typeface="Arial"/>
                <a:cs typeface="Arial"/>
              </a:rPr>
              <a:t>necesitó </a:t>
            </a:r>
            <a:r>
              <a:rPr sz="3200" spc="-150" dirty="0">
                <a:latin typeface="Arial"/>
                <a:cs typeface="Arial"/>
              </a:rPr>
              <a:t>procesar </a:t>
            </a:r>
            <a:r>
              <a:rPr sz="3200" spc="-135" dirty="0">
                <a:latin typeface="Arial"/>
                <a:cs typeface="Arial"/>
              </a:rPr>
              <a:t>datos </a:t>
            </a:r>
            <a:r>
              <a:rPr sz="3200" spc="-155" dirty="0">
                <a:latin typeface="Arial"/>
                <a:cs typeface="Arial"/>
              </a:rPr>
              <a:t>y </a:t>
            </a:r>
            <a:r>
              <a:rPr sz="3200" spc="-35" dirty="0">
                <a:latin typeface="Arial"/>
                <a:cs typeface="Arial"/>
              </a:rPr>
              <a:t>transmitir</a:t>
            </a:r>
            <a:r>
              <a:rPr sz="3200" spc="-355" dirty="0">
                <a:latin typeface="Arial"/>
                <a:cs typeface="Arial"/>
              </a:rPr>
              <a:t> </a:t>
            </a:r>
            <a:r>
              <a:rPr sz="3200" spc="-85" dirty="0">
                <a:latin typeface="Arial"/>
                <a:cs typeface="Arial"/>
              </a:rPr>
              <a:t>información.  </a:t>
            </a:r>
            <a:r>
              <a:rPr sz="3200" spc="-175" dirty="0">
                <a:latin typeface="Arial"/>
                <a:cs typeface="Arial"/>
              </a:rPr>
              <a:t>Cientos </a:t>
            </a:r>
            <a:r>
              <a:rPr sz="3200" spc="-145" dirty="0">
                <a:latin typeface="Arial"/>
                <a:cs typeface="Arial"/>
              </a:rPr>
              <a:t>de </a:t>
            </a:r>
            <a:r>
              <a:rPr sz="3200" spc="-200" dirty="0">
                <a:latin typeface="Arial"/>
                <a:cs typeface="Arial"/>
              </a:rPr>
              <a:t>años </a:t>
            </a:r>
            <a:r>
              <a:rPr sz="3200" spc="-150" dirty="0">
                <a:latin typeface="Arial"/>
                <a:cs typeface="Arial"/>
              </a:rPr>
              <a:t>antes </a:t>
            </a:r>
            <a:r>
              <a:rPr sz="3200" spc="-145" dirty="0">
                <a:latin typeface="Arial"/>
                <a:cs typeface="Arial"/>
              </a:rPr>
              <a:t>de Cristo </a:t>
            </a:r>
            <a:r>
              <a:rPr sz="3200" spc="-225" dirty="0">
                <a:latin typeface="Arial"/>
                <a:cs typeface="Arial"/>
              </a:rPr>
              <a:t>ya </a:t>
            </a:r>
            <a:r>
              <a:rPr sz="3200" spc="-265" dirty="0">
                <a:latin typeface="Arial"/>
                <a:cs typeface="Arial"/>
              </a:rPr>
              <a:t>se </a:t>
            </a:r>
            <a:r>
              <a:rPr sz="3200" spc="-175" dirty="0">
                <a:latin typeface="Arial"/>
                <a:cs typeface="Arial"/>
              </a:rPr>
              <a:t>había  </a:t>
            </a:r>
            <a:r>
              <a:rPr sz="3200" spc="-105" dirty="0">
                <a:latin typeface="Arial"/>
                <a:cs typeface="Arial"/>
              </a:rPr>
              <a:t>inventado </a:t>
            </a:r>
            <a:r>
              <a:rPr sz="3200" spc="-85" dirty="0">
                <a:latin typeface="Arial"/>
                <a:cs typeface="Arial"/>
              </a:rPr>
              <a:t>el </a:t>
            </a:r>
            <a:r>
              <a:rPr sz="3200" spc="-190" dirty="0">
                <a:latin typeface="Arial"/>
                <a:cs typeface="Arial"/>
              </a:rPr>
              <a:t>ábaco </a:t>
            </a:r>
            <a:r>
              <a:rPr sz="3200" spc="-155" dirty="0">
                <a:latin typeface="Arial"/>
                <a:cs typeface="Arial"/>
              </a:rPr>
              <a:t>y </a:t>
            </a:r>
            <a:r>
              <a:rPr sz="3200" spc="-145" dirty="0">
                <a:latin typeface="Arial"/>
                <a:cs typeface="Arial"/>
              </a:rPr>
              <a:t>en </a:t>
            </a:r>
            <a:r>
              <a:rPr sz="3200" spc="-170" dirty="0">
                <a:latin typeface="Arial"/>
                <a:cs typeface="Arial"/>
              </a:rPr>
              <a:t>siglos </a:t>
            </a:r>
            <a:r>
              <a:rPr sz="3200" spc="-110" dirty="0">
                <a:latin typeface="Arial"/>
                <a:cs typeface="Arial"/>
              </a:rPr>
              <a:t>posteriores  </a:t>
            </a:r>
            <a:r>
              <a:rPr sz="3200" spc="-155" dirty="0">
                <a:latin typeface="Arial"/>
                <a:cs typeface="Arial"/>
              </a:rPr>
              <a:t>máquinas </a:t>
            </a:r>
            <a:r>
              <a:rPr sz="3200" spc="-140" dirty="0">
                <a:latin typeface="Arial"/>
                <a:cs typeface="Arial"/>
              </a:rPr>
              <a:t>como </a:t>
            </a:r>
            <a:r>
              <a:rPr sz="3200" spc="-114" dirty="0">
                <a:latin typeface="Arial"/>
                <a:cs typeface="Arial"/>
              </a:rPr>
              <a:t>la </a:t>
            </a:r>
            <a:r>
              <a:rPr sz="3200" spc="-215" dirty="0">
                <a:latin typeface="Arial"/>
                <a:cs typeface="Arial"/>
              </a:rPr>
              <a:t>Pascalina </a:t>
            </a:r>
            <a:r>
              <a:rPr sz="3200" spc="-130" dirty="0">
                <a:latin typeface="Arial"/>
                <a:cs typeface="Arial"/>
              </a:rPr>
              <a:t>(1645), </a:t>
            </a:r>
            <a:r>
              <a:rPr sz="3200" spc="-114" dirty="0">
                <a:latin typeface="Arial"/>
                <a:cs typeface="Arial"/>
              </a:rPr>
              <a:t>la </a:t>
            </a:r>
            <a:r>
              <a:rPr sz="3200" spc="-370" dirty="0">
                <a:latin typeface="Arial"/>
                <a:cs typeface="Arial"/>
              </a:rPr>
              <a:t>ENIAC  </a:t>
            </a:r>
            <a:r>
              <a:rPr sz="3200" spc="-135" dirty="0">
                <a:latin typeface="Arial"/>
                <a:cs typeface="Arial"/>
              </a:rPr>
              <a:t>(1946), Clementina </a:t>
            </a:r>
            <a:r>
              <a:rPr sz="3200" spc="-140" dirty="0">
                <a:latin typeface="Arial"/>
                <a:cs typeface="Arial"/>
              </a:rPr>
              <a:t>(1960, </a:t>
            </a:r>
            <a:r>
              <a:rPr sz="3200" spc="-85" dirty="0">
                <a:latin typeface="Arial"/>
                <a:cs typeface="Arial"/>
              </a:rPr>
              <a:t>primera </a:t>
            </a:r>
            <a:r>
              <a:rPr sz="3200" spc="-114" dirty="0">
                <a:latin typeface="Arial"/>
                <a:cs typeface="Arial"/>
              </a:rPr>
              <a:t>computadora  </a:t>
            </a:r>
            <a:r>
              <a:rPr sz="3200" spc="-105" dirty="0">
                <a:latin typeface="Arial"/>
                <a:cs typeface="Arial"/>
              </a:rPr>
              <a:t>argentina),</a:t>
            </a:r>
            <a:r>
              <a:rPr sz="3200" spc="-215" dirty="0">
                <a:latin typeface="Arial"/>
                <a:cs typeface="Arial"/>
              </a:rPr>
              <a:t> </a:t>
            </a:r>
            <a:r>
              <a:rPr sz="3200" spc="-95" dirty="0">
                <a:latin typeface="Arial"/>
                <a:cs typeface="Arial"/>
              </a:rPr>
              <a:t>etc.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91639" y="4725136"/>
            <a:ext cx="5544566" cy="17689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85289" y="4718786"/>
            <a:ext cx="5557520" cy="1781810"/>
          </a:xfrm>
          <a:custGeom>
            <a:avLst/>
            <a:gdLst/>
            <a:ahLst/>
            <a:cxnLst/>
            <a:rect l="l" t="t" r="r" b="b"/>
            <a:pathLst>
              <a:path w="5557520" h="1781810">
                <a:moveTo>
                  <a:pt x="0" y="1781683"/>
                </a:moveTo>
                <a:lnTo>
                  <a:pt x="5557266" y="1781683"/>
                </a:lnTo>
                <a:lnTo>
                  <a:pt x="5557266" y="0"/>
                </a:lnTo>
                <a:lnTo>
                  <a:pt x="0" y="0"/>
                </a:lnTo>
                <a:lnTo>
                  <a:pt x="0" y="1781683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327"/>
    </mc:Choice>
    <mc:Fallback xmlns="">
      <p:transition spd="slow" advTm="120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4569" y="462915"/>
            <a:ext cx="61404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470" dirty="0">
                <a:latin typeface="Arial"/>
                <a:cs typeface="Arial"/>
              </a:rPr>
              <a:t>El </a:t>
            </a:r>
            <a:r>
              <a:rPr b="1" spc="-315" dirty="0">
                <a:latin typeface="Arial"/>
                <a:cs typeface="Arial"/>
              </a:rPr>
              <a:t>procesamiento </a:t>
            </a:r>
            <a:r>
              <a:rPr b="1" spc="-280" dirty="0">
                <a:latin typeface="Arial"/>
                <a:cs typeface="Arial"/>
              </a:rPr>
              <a:t>de</a:t>
            </a:r>
            <a:r>
              <a:rPr b="1" spc="40" dirty="0">
                <a:latin typeface="Arial"/>
                <a:cs typeface="Arial"/>
              </a:rPr>
              <a:t> </a:t>
            </a:r>
            <a:r>
              <a:rPr b="1" spc="-330" dirty="0">
                <a:latin typeface="Arial"/>
                <a:cs typeface="Arial"/>
              </a:rPr>
              <a:t>datos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57" y="1608454"/>
            <a:ext cx="7896225" cy="2561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620395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340" dirty="0">
                <a:latin typeface="Arial"/>
                <a:cs typeface="Arial"/>
              </a:rPr>
              <a:t>En </a:t>
            </a:r>
            <a:r>
              <a:rPr sz="3200" spc="-140" dirty="0">
                <a:latin typeface="Arial"/>
                <a:cs typeface="Arial"/>
              </a:rPr>
              <a:t>general, </a:t>
            </a:r>
            <a:r>
              <a:rPr sz="3200" spc="-275" dirty="0">
                <a:latin typeface="Arial"/>
                <a:cs typeface="Arial"/>
              </a:rPr>
              <a:t>se </a:t>
            </a:r>
            <a:r>
              <a:rPr sz="3200" spc="-120" dirty="0">
                <a:latin typeface="Arial"/>
                <a:cs typeface="Arial"/>
              </a:rPr>
              <a:t>denomina </a:t>
            </a:r>
            <a:r>
              <a:rPr sz="3200" spc="-125" dirty="0">
                <a:latin typeface="Arial"/>
                <a:cs typeface="Arial"/>
              </a:rPr>
              <a:t>procesamiento </a:t>
            </a:r>
            <a:r>
              <a:rPr sz="3200" spc="-95" dirty="0">
                <a:latin typeface="Arial"/>
                <a:cs typeface="Arial"/>
              </a:rPr>
              <a:t>ó  </a:t>
            </a:r>
            <a:r>
              <a:rPr sz="3200" spc="-105" dirty="0">
                <a:latin typeface="Arial"/>
                <a:cs typeface="Arial"/>
              </a:rPr>
              <a:t>simplemente </a:t>
            </a:r>
            <a:r>
              <a:rPr sz="3200" i="1" spc="-190" dirty="0">
                <a:latin typeface="Arial"/>
                <a:cs typeface="Arial"/>
              </a:rPr>
              <a:t>proceso </a:t>
            </a:r>
            <a:r>
              <a:rPr sz="3200" spc="-250" dirty="0">
                <a:latin typeface="Arial"/>
                <a:cs typeface="Arial"/>
              </a:rPr>
              <a:t>a </a:t>
            </a:r>
            <a:r>
              <a:rPr sz="3200" spc="-114" dirty="0">
                <a:latin typeface="Arial"/>
                <a:cs typeface="Arial"/>
              </a:rPr>
              <a:t>la </a:t>
            </a:r>
            <a:r>
              <a:rPr sz="3200" spc="-120" dirty="0">
                <a:latin typeface="Arial"/>
                <a:cs typeface="Arial"/>
              </a:rPr>
              <a:t>operación </a:t>
            </a:r>
            <a:r>
              <a:rPr sz="3200" spc="-135" dirty="0">
                <a:latin typeface="Arial"/>
                <a:cs typeface="Arial"/>
              </a:rPr>
              <a:t>que  </a:t>
            </a:r>
            <a:r>
              <a:rPr sz="3200" spc="-90" dirty="0">
                <a:latin typeface="Arial"/>
                <a:cs typeface="Arial"/>
              </a:rPr>
              <a:t>transforma </a:t>
            </a:r>
            <a:r>
              <a:rPr sz="3200" spc="-150" dirty="0">
                <a:latin typeface="Arial"/>
                <a:cs typeface="Arial"/>
              </a:rPr>
              <a:t>una </a:t>
            </a:r>
            <a:r>
              <a:rPr sz="3200" i="1" spc="-90" dirty="0">
                <a:latin typeface="Arial"/>
                <a:cs typeface="Arial"/>
              </a:rPr>
              <a:t>entrada </a:t>
            </a:r>
            <a:r>
              <a:rPr sz="3200" spc="-145" dirty="0">
                <a:latin typeface="Arial"/>
                <a:cs typeface="Arial"/>
              </a:rPr>
              <a:t>en</a:t>
            </a:r>
            <a:r>
              <a:rPr sz="3200" spc="-340" dirty="0">
                <a:latin typeface="Arial"/>
                <a:cs typeface="Arial"/>
              </a:rPr>
              <a:t> </a:t>
            </a:r>
            <a:r>
              <a:rPr sz="3200" i="1" spc="-120" dirty="0">
                <a:latin typeface="Arial"/>
                <a:cs typeface="Arial"/>
              </a:rPr>
              <a:t>salida.</a:t>
            </a:r>
            <a:endParaRPr sz="32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76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350" dirty="0">
                <a:latin typeface="Arial"/>
                <a:cs typeface="Arial"/>
              </a:rPr>
              <a:t>Las </a:t>
            </a:r>
            <a:r>
              <a:rPr sz="3200" spc="-180" dirty="0">
                <a:latin typeface="Arial"/>
                <a:cs typeface="Arial"/>
              </a:rPr>
              <a:t>salidas </a:t>
            </a:r>
            <a:r>
              <a:rPr sz="3200" spc="-185" dirty="0">
                <a:latin typeface="Arial"/>
                <a:cs typeface="Arial"/>
              </a:rPr>
              <a:t>son </a:t>
            </a:r>
            <a:r>
              <a:rPr sz="3200" spc="-140" dirty="0">
                <a:latin typeface="Arial"/>
                <a:cs typeface="Arial"/>
              </a:rPr>
              <a:t>los </a:t>
            </a:r>
            <a:r>
              <a:rPr sz="3200" spc="-125" dirty="0">
                <a:latin typeface="Arial"/>
                <a:cs typeface="Arial"/>
              </a:rPr>
              <a:t>resultados </a:t>
            </a:r>
            <a:r>
              <a:rPr sz="3200" spc="-135" dirty="0">
                <a:latin typeface="Arial"/>
                <a:cs typeface="Arial"/>
              </a:rPr>
              <a:t>que </a:t>
            </a:r>
            <a:r>
              <a:rPr sz="3200" spc="-270" dirty="0">
                <a:latin typeface="Arial"/>
                <a:cs typeface="Arial"/>
              </a:rPr>
              <a:t>se </a:t>
            </a:r>
            <a:r>
              <a:rPr sz="3200" spc="-75" dirty="0">
                <a:latin typeface="Arial"/>
                <a:cs typeface="Arial"/>
              </a:rPr>
              <a:t>obtienen  </a:t>
            </a:r>
            <a:r>
              <a:rPr sz="3200" spc="-130" dirty="0">
                <a:latin typeface="Arial"/>
                <a:cs typeface="Arial"/>
              </a:rPr>
              <a:t>luego </a:t>
            </a:r>
            <a:r>
              <a:rPr sz="3200" spc="-145" dirty="0">
                <a:latin typeface="Arial"/>
                <a:cs typeface="Arial"/>
              </a:rPr>
              <a:t>de </a:t>
            </a:r>
            <a:r>
              <a:rPr sz="3200" spc="-150" dirty="0">
                <a:latin typeface="Arial"/>
                <a:cs typeface="Arial"/>
              </a:rPr>
              <a:t>procesar </a:t>
            </a:r>
            <a:r>
              <a:rPr sz="3200" spc="-190" dirty="0">
                <a:latin typeface="Arial"/>
                <a:cs typeface="Arial"/>
              </a:rPr>
              <a:t>las</a:t>
            </a:r>
            <a:r>
              <a:rPr sz="3200" spc="-300" dirty="0">
                <a:latin typeface="Arial"/>
                <a:cs typeface="Arial"/>
              </a:rPr>
              <a:t> </a:t>
            </a:r>
            <a:r>
              <a:rPr sz="3200" spc="-130" dirty="0">
                <a:latin typeface="Arial"/>
                <a:cs typeface="Arial"/>
              </a:rPr>
              <a:t>entradas.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64559" y="4800600"/>
            <a:ext cx="2034539" cy="13385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74720" y="5082540"/>
            <a:ext cx="2011679" cy="3886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474465" y="4797132"/>
            <a:ext cx="1989455" cy="1296670"/>
          </a:xfrm>
          <a:prstGeom prst="rect">
            <a:avLst/>
          </a:prstGeom>
          <a:ln w="38100">
            <a:solidFill>
              <a:srgbClr val="001F5F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250">
              <a:latin typeface="Times New Roman"/>
              <a:cs typeface="Times New Roman"/>
            </a:endParaRPr>
          </a:p>
          <a:p>
            <a:pPr marL="14351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Procesamiento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17089" y="5347208"/>
            <a:ext cx="843915" cy="127000"/>
          </a:xfrm>
          <a:custGeom>
            <a:avLst/>
            <a:gdLst/>
            <a:ahLst/>
            <a:cxnLst/>
            <a:rect l="l" t="t" r="r" b="b"/>
            <a:pathLst>
              <a:path w="843914" h="127000">
                <a:moveTo>
                  <a:pt x="717041" y="0"/>
                </a:moveTo>
                <a:lnTo>
                  <a:pt x="761335" y="55616"/>
                </a:lnTo>
                <a:lnTo>
                  <a:pt x="767714" y="55625"/>
                </a:lnTo>
                <a:lnTo>
                  <a:pt x="767714" y="71500"/>
                </a:lnTo>
                <a:lnTo>
                  <a:pt x="761403" y="71500"/>
                </a:lnTo>
                <a:lnTo>
                  <a:pt x="716914" y="126999"/>
                </a:lnTo>
                <a:lnTo>
                  <a:pt x="828358" y="71500"/>
                </a:lnTo>
                <a:lnTo>
                  <a:pt x="767714" y="71500"/>
                </a:lnTo>
                <a:lnTo>
                  <a:pt x="828377" y="71491"/>
                </a:lnTo>
                <a:lnTo>
                  <a:pt x="843914" y="63753"/>
                </a:lnTo>
                <a:lnTo>
                  <a:pt x="717041" y="0"/>
                </a:lnTo>
                <a:close/>
              </a:path>
              <a:path w="843914" h="127000">
                <a:moveTo>
                  <a:pt x="767714" y="63626"/>
                </a:moveTo>
                <a:lnTo>
                  <a:pt x="761410" y="71491"/>
                </a:lnTo>
                <a:lnTo>
                  <a:pt x="767714" y="71500"/>
                </a:lnTo>
                <a:lnTo>
                  <a:pt x="767714" y="63626"/>
                </a:lnTo>
                <a:close/>
              </a:path>
              <a:path w="843914" h="127000">
                <a:moveTo>
                  <a:pt x="127" y="54482"/>
                </a:moveTo>
                <a:lnTo>
                  <a:pt x="0" y="70357"/>
                </a:lnTo>
                <a:lnTo>
                  <a:pt x="761410" y="71491"/>
                </a:lnTo>
                <a:lnTo>
                  <a:pt x="767714" y="63626"/>
                </a:lnTo>
                <a:lnTo>
                  <a:pt x="761335" y="55616"/>
                </a:lnTo>
                <a:lnTo>
                  <a:pt x="127" y="54482"/>
                </a:lnTo>
                <a:close/>
              </a:path>
              <a:path w="843914" h="127000">
                <a:moveTo>
                  <a:pt x="761335" y="55616"/>
                </a:moveTo>
                <a:lnTo>
                  <a:pt x="767714" y="63626"/>
                </a:lnTo>
                <a:lnTo>
                  <a:pt x="767714" y="55625"/>
                </a:lnTo>
                <a:lnTo>
                  <a:pt x="761335" y="55616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63921" y="5350002"/>
            <a:ext cx="776605" cy="127000"/>
          </a:xfrm>
          <a:custGeom>
            <a:avLst/>
            <a:gdLst/>
            <a:ahLst/>
            <a:cxnLst/>
            <a:rect l="l" t="t" r="r" b="b"/>
            <a:pathLst>
              <a:path w="776604" h="127000">
                <a:moveTo>
                  <a:pt x="700277" y="63500"/>
                </a:moveTo>
                <a:lnTo>
                  <a:pt x="649477" y="127000"/>
                </a:lnTo>
                <a:lnTo>
                  <a:pt x="760729" y="71374"/>
                </a:lnTo>
                <a:lnTo>
                  <a:pt x="700277" y="71374"/>
                </a:lnTo>
                <a:lnTo>
                  <a:pt x="700277" y="63500"/>
                </a:lnTo>
                <a:close/>
              </a:path>
              <a:path w="776604" h="127000">
                <a:moveTo>
                  <a:pt x="693877" y="55499"/>
                </a:moveTo>
                <a:lnTo>
                  <a:pt x="0" y="55499"/>
                </a:lnTo>
                <a:lnTo>
                  <a:pt x="0" y="71374"/>
                </a:lnTo>
                <a:lnTo>
                  <a:pt x="693978" y="71374"/>
                </a:lnTo>
                <a:lnTo>
                  <a:pt x="700277" y="63500"/>
                </a:lnTo>
                <a:lnTo>
                  <a:pt x="693877" y="55499"/>
                </a:lnTo>
                <a:close/>
              </a:path>
              <a:path w="776604" h="127000">
                <a:moveTo>
                  <a:pt x="760476" y="55499"/>
                </a:moveTo>
                <a:lnTo>
                  <a:pt x="700277" y="55499"/>
                </a:lnTo>
                <a:lnTo>
                  <a:pt x="700277" y="71374"/>
                </a:lnTo>
                <a:lnTo>
                  <a:pt x="760729" y="71374"/>
                </a:lnTo>
                <a:lnTo>
                  <a:pt x="776477" y="63500"/>
                </a:lnTo>
                <a:lnTo>
                  <a:pt x="760476" y="55499"/>
                </a:lnTo>
                <a:close/>
              </a:path>
              <a:path w="776604" h="127000">
                <a:moveTo>
                  <a:pt x="649477" y="0"/>
                </a:moveTo>
                <a:lnTo>
                  <a:pt x="700277" y="63500"/>
                </a:lnTo>
                <a:lnTo>
                  <a:pt x="700277" y="55499"/>
                </a:lnTo>
                <a:lnTo>
                  <a:pt x="760476" y="55499"/>
                </a:lnTo>
                <a:lnTo>
                  <a:pt x="649477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62660" y="4975859"/>
            <a:ext cx="1414780" cy="9042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14119" y="5143500"/>
            <a:ext cx="914400" cy="4724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71600" y="4971288"/>
            <a:ext cx="1372870" cy="862965"/>
          </a:xfrm>
          <a:custGeom>
            <a:avLst/>
            <a:gdLst/>
            <a:ahLst/>
            <a:cxnLst/>
            <a:rect l="l" t="t" r="r" b="b"/>
            <a:pathLst>
              <a:path w="1372870" h="862964">
                <a:moveTo>
                  <a:pt x="0" y="431419"/>
                </a:moveTo>
                <a:lnTo>
                  <a:pt x="9939" y="357852"/>
                </a:lnTo>
                <a:lnTo>
                  <a:pt x="38661" y="288320"/>
                </a:lnTo>
                <a:lnTo>
                  <a:pt x="59549" y="255390"/>
                </a:lnTo>
                <a:lnTo>
                  <a:pt x="84515" y="223857"/>
                </a:lnTo>
                <a:lnTo>
                  <a:pt x="113352" y="193851"/>
                </a:lnTo>
                <a:lnTo>
                  <a:pt x="145855" y="165501"/>
                </a:lnTo>
                <a:lnTo>
                  <a:pt x="181817" y="138937"/>
                </a:lnTo>
                <a:lnTo>
                  <a:pt x="221032" y="114287"/>
                </a:lnTo>
                <a:lnTo>
                  <a:pt x="263295" y="91683"/>
                </a:lnTo>
                <a:lnTo>
                  <a:pt x="308399" y="71252"/>
                </a:lnTo>
                <a:lnTo>
                  <a:pt x="356139" y="53126"/>
                </a:lnTo>
                <a:lnTo>
                  <a:pt x="406308" y="37432"/>
                </a:lnTo>
                <a:lnTo>
                  <a:pt x="458700" y="24302"/>
                </a:lnTo>
                <a:lnTo>
                  <a:pt x="513110" y="13864"/>
                </a:lnTo>
                <a:lnTo>
                  <a:pt x="569331" y="6248"/>
                </a:lnTo>
                <a:lnTo>
                  <a:pt x="627158" y="1583"/>
                </a:lnTo>
                <a:lnTo>
                  <a:pt x="686384" y="0"/>
                </a:lnTo>
                <a:lnTo>
                  <a:pt x="745591" y="1583"/>
                </a:lnTo>
                <a:lnTo>
                  <a:pt x="803402" y="6248"/>
                </a:lnTo>
                <a:lnTo>
                  <a:pt x="859610" y="13864"/>
                </a:lnTo>
                <a:lnTo>
                  <a:pt x="914009" y="24302"/>
                </a:lnTo>
                <a:lnTo>
                  <a:pt x="966392" y="37432"/>
                </a:lnTo>
                <a:lnTo>
                  <a:pt x="1016554" y="53126"/>
                </a:lnTo>
                <a:lnTo>
                  <a:pt x="1064289" y="71252"/>
                </a:lnTo>
                <a:lnTo>
                  <a:pt x="1109389" y="91683"/>
                </a:lnTo>
                <a:lnTo>
                  <a:pt x="1151650" y="114287"/>
                </a:lnTo>
                <a:lnTo>
                  <a:pt x="1190864" y="138937"/>
                </a:lnTo>
                <a:lnTo>
                  <a:pt x="1226826" y="165501"/>
                </a:lnTo>
                <a:lnTo>
                  <a:pt x="1259329" y="193851"/>
                </a:lnTo>
                <a:lnTo>
                  <a:pt x="1288168" y="223857"/>
                </a:lnTo>
                <a:lnTo>
                  <a:pt x="1313136" y="255390"/>
                </a:lnTo>
                <a:lnTo>
                  <a:pt x="1334026" y="288320"/>
                </a:lnTo>
                <a:lnTo>
                  <a:pt x="1362750" y="357852"/>
                </a:lnTo>
                <a:lnTo>
                  <a:pt x="1372692" y="431419"/>
                </a:lnTo>
                <a:lnTo>
                  <a:pt x="1370172" y="468635"/>
                </a:lnTo>
                <a:lnTo>
                  <a:pt x="1362750" y="504973"/>
                </a:lnTo>
                <a:lnTo>
                  <a:pt x="1334026" y="574496"/>
                </a:lnTo>
                <a:lnTo>
                  <a:pt x="1313136" y="607422"/>
                </a:lnTo>
                <a:lnTo>
                  <a:pt x="1288168" y="638951"/>
                </a:lnTo>
                <a:lnTo>
                  <a:pt x="1259329" y="668953"/>
                </a:lnTo>
                <a:lnTo>
                  <a:pt x="1226826" y="697300"/>
                </a:lnTo>
                <a:lnTo>
                  <a:pt x="1190864" y="723862"/>
                </a:lnTo>
                <a:lnTo>
                  <a:pt x="1151650" y="748509"/>
                </a:lnTo>
                <a:lnTo>
                  <a:pt x="1109389" y="771111"/>
                </a:lnTo>
                <a:lnTo>
                  <a:pt x="1064289" y="791540"/>
                </a:lnTo>
                <a:lnTo>
                  <a:pt x="1016554" y="809665"/>
                </a:lnTo>
                <a:lnTo>
                  <a:pt x="966392" y="825357"/>
                </a:lnTo>
                <a:lnTo>
                  <a:pt x="914009" y="838486"/>
                </a:lnTo>
                <a:lnTo>
                  <a:pt x="859610" y="848923"/>
                </a:lnTo>
                <a:lnTo>
                  <a:pt x="803402" y="856539"/>
                </a:lnTo>
                <a:lnTo>
                  <a:pt x="745591" y="861203"/>
                </a:lnTo>
                <a:lnTo>
                  <a:pt x="686384" y="862787"/>
                </a:lnTo>
                <a:lnTo>
                  <a:pt x="627158" y="861203"/>
                </a:lnTo>
                <a:lnTo>
                  <a:pt x="569331" y="856539"/>
                </a:lnTo>
                <a:lnTo>
                  <a:pt x="513110" y="848923"/>
                </a:lnTo>
                <a:lnTo>
                  <a:pt x="458700" y="838486"/>
                </a:lnTo>
                <a:lnTo>
                  <a:pt x="406308" y="825357"/>
                </a:lnTo>
                <a:lnTo>
                  <a:pt x="356139" y="809665"/>
                </a:lnTo>
                <a:lnTo>
                  <a:pt x="308399" y="791540"/>
                </a:lnTo>
                <a:lnTo>
                  <a:pt x="263295" y="771111"/>
                </a:lnTo>
                <a:lnTo>
                  <a:pt x="221032" y="748509"/>
                </a:lnTo>
                <a:lnTo>
                  <a:pt x="181817" y="723862"/>
                </a:lnTo>
                <a:lnTo>
                  <a:pt x="145855" y="697300"/>
                </a:lnTo>
                <a:lnTo>
                  <a:pt x="113352" y="668953"/>
                </a:lnTo>
                <a:lnTo>
                  <a:pt x="84515" y="638951"/>
                </a:lnTo>
                <a:lnTo>
                  <a:pt x="59549" y="607422"/>
                </a:lnTo>
                <a:lnTo>
                  <a:pt x="38661" y="574496"/>
                </a:lnTo>
                <a:lnTo>
                  <a:pt x="9939" y="504973"/>
                </a:lnTo>
                <a:lnTo>
                  <a:pt x="0" y="431419"/>
                </a:lnTo>
                <a:close/>
              </a:path>
            </a:pathLst>
          </a:custGeom>
          <a:ln w="38100">
            <a:solidFill>
              <a:srgbClr val="1736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28038" y="5171821"/>
            <a:ext cx="661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Da</a:t>
            </a:r>
            <a:r>
              <a:rPr sz="1800" b="1" dirty="0">
                <a:latin typeface="Arial"/>
                <a:cs typeface="Arial"/>
              </a:rPr>
              <a:t>t</a:t>
            </a:r>
            <a:r>
              <a:rPr sz="1800" b="1" spc="-5" dirty="0">
                <a:latin typeface="Arial"/>
                <a:cs typeface="Arial"/>
              </a:rPr>
              <a:t>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436359" y="4955540"/>
            <a:ext cx="1770380" cy="9042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57340" y="5110479"/>
            <a:ext cx="1325879" cy="6934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45122" y="4950967"/>
            <a:ext cx="1727835" cy="862965"/>
          </a:xfrm>
          <a:custGeom>
            <a:avLst/>
            <a:gdLst/>
            <a:ahLst/>
            <a:cxnLst/>
            <a:rect l="l" t="t" r="r" b="b"/>
            <a:pathLst>
              <a:path w="1727834" h="862964">
                <a:moveTo>
                  <a:pt x="0" y="431291"/>
                </a:moveTo>
                <a:lnTo>
                  <a:pt x="8577" y="370262"/>
                </a:lnTo>
                <a:lnTo>
                  <a:pt x="33529" y="311866"/>
                </a:lnTo>
                <a:lnTo>
                  <a:pt x="73686" y="256688"/>
                </a:lnTo>
                <a:lnTo>
                  <a:pt x="127878" y="205311"/>
                </a:lnTo>
                <a:lnTo>
                  <a:pt x="159872" y="181230"/>
                </a:lnTo>
                <a:lnTo>
                  <a:pt x="194936" y="158318"/>
                </a:lnTo>
                <a:lnTo>
                  <a:pt x="232923" y="136648"/>
                </a:lnTo>
                <a:lnTo>
                  <a:pt x="273688" y="116292"/>
                </a:lnTo>
                <a:lnTo>
                  <a:pt x="317085" y="97324"/>
                </a:lnTo>
                <a:lnTo>
                  <a:pt x="362966" y="79817"/>
                </a:lnTo>
                <a:lnTo>
                  <a:pt x="411186" y="63842"/>
                </a:lnTo>
                <a:lnTo>
                  <a:pt x="461599" y="49475"/>
                </a:lnTo>
                <a:lnTo>
                  <a:pt x="514059" y="36786"/>
                </a:lnTo>
                <a:lnTo>
                  <a:pt x="568418" y="25849"/>
                </a:lnTo>
                <a:lnTo>
                  <a:pt x="624532" y="16738"/>
                </a:lnTo>
                <a:lnTo>
                  <a:pt x="682253" y="9524"/>
                </a:lnTo>
                <a:lnTo>
                  <a:pt x="741435" y="4281"/>
                </a:lnTo>
                <a:lnTo>
                  <a:pt x="801933" y="1082"/>
                </a:lnTo>
                <a:lnTo>
                  <a:pt x="863600" y="0"/>
                </a:lnTo>
                <a:lnTo>
                  <a:pt x="925282" y="1082"/>
                </a:lnTo>
                <a:lnTo>
                  <a:pt x="985794" y="4281"/>
                </a:lnTo>
                <a:lnTo>
                  <a:pt x="1044990" y="9524"/>
                </a:lnTo>
                <a:lnTo>
                  <a:pt x="1102723" y="16738"/>
                </a:lnTo>
                <a:lnTo>
                  <a:pt x="1158847" y="25849"/>
                </a:lnTo>
                <a:lnTo>
                  <a:pt x="1213216" y="36786"/>
                </a:lnTo>
                <a:lnTo>
                  <a:pt x="1265684" y="49475"/>
                </a:lnTo>
                <a:lnTo>
                  <a:pt x="1316104" y="63842"/>
                </a:lnTo>
                <a:lnTo>
                  <a:pt x="1364331" y="79817"/>
                </a:lnTo>
                <a:lnTo>
                  <a:pt x="1410218" y="97324"/>
                </a:lnTo>
                <a:lnTo>
                  <a:pt x="1453620" y="116292"/>
                </a:lnTo>
                <a:lnTo>
                  <a:pt x="1494389" y="136648"/>
                </a:lnTo>
                <a:lnTo>
                  <a:pt x="1532380" y="158318"/>
                </a:lnTo>
                <a:lnTo>
                  <a:pt x="1567446" y="181230"/>
                </a:lnTo>
                <a:lnTo>
                  <a:pt x="1599442" y="205311"/>
                </a:lnTo>
                <a:lnTo>
                  <a:pt x="1628221" y="230488"/>
                </a:lnTo>
                <a:lnTo>
                  <a:pt x="1675545" y="283839"/>
                </a:lnTo>
                <a:lnTo>
                  <a:pt x="1708246" y="340698"/>
                </a:lnTo>
                <a:lnTo>
                  <a:pt x="1725158" y="400484"/>
                </a:lnTo>
                <a:lnTo>
                  <a:pt x="1727327" y="431291"/>
                </a:lnTo>
                <a:lnTo>
                  <a:pt x="1727327" y="431418"/>
                </a:lnTo>
                <a:lnTo>
                  <a:pt x="1725158" y="462221"/>
                </a:lnTo>
                <a:lnTo>
                  <a:pt x="1718749" y="492439"/>
                </a:lnTo>
                <a:lnTo>
                  <a:pt x="1693796" y="550831"/>
                </a:lnTo>
                <a:lnTo>
                  <a:pt x="1653638" y="606011"/>
                </a:lnTo>
                <a:lnTo>
                  <a:pt x="1599442" y="657394"/>
                </a:lnTo>
                <a:lnTo>
                  <a:pt x="1567446" y="681479"/>
                </a:lnTo>
                <a:lnTo>
                  <a:pt x="1532380" y="704396"/>
                </a:lnTo>
                <a:lnTo>
                  <a:pt x="1494389" y="726072"/>
                </a:lnTo>
                <a:lnTo>
                  <a:pt x="1453620" y="746434"/>
                </a:lnTo>
                <a:lnTo>
                  <a:pt x="1410218" y="765408"/>
                </a:lnTo>
                <a:lnTo>
                  <a:pt x="1364331" y="782921"/>
                </a:lnTo>
                <a:lnTo>
                  <a:pt x="1316104" y="798901"/>
                </a:lnTo>
                <a:lnTo>
                  <a:pt x="1265684" y="813275"/>
                </a:lnTo>
                <a:lnTo>
                  <a:pt x="1213216" y="825969"/>
                </a:lnTo>
                <a:lnTo>
                  <a:pt x="1158847" y="836911"/>
                </a:lnTo>
                <a:lnTo>
                  <a:pt x="1102723" y="846027"/>
                </a:lnTo>
                <a:lnTo>
                  <a:pt x="1044990" y="853244"/>
                </a:lnTo>
                <a:lnTo>
                  <a:pt x="985794" y="858490"/>
                </a:lnTo>
                <a:lnTo>
                  <a:pt x="925282" y="861691"/>
                </a:lnTo>
                <a:lnTo>
                  <a:pt x="863600" y="862774"/>
                </a:lnTo>
                <a:lnTo>
                  <a:pt x="801933" y="861691"/>
                </a:lnTo>
                <a:lnTo>
                  <a:pt x="741435" y="858490"/>
                </a:lnTo>
                <a:lnTo>
                  <a:pt x="682253" y="853244"/>
                </a:lnTo>
                <a:lnTo>
                  <a:pt x="624532" y="846027"/>
                </a:lnTo>
                <a:lnTo>
                  <a:pt x="568418" y="836911"/>
                </a:lnTo>
                <a:lnTo>
                  <a:pt x="514059" y="825969"/>
                </a:lnTo>
                <a:lnTo>
                  <a:pt x="461599" y="813275"/>
                </a:lnTo>
                <a:lnTo>
                  <a:pt x="411186" y="798901"/>
                </a:lnTo>
                <a:lnTo>
                  <a:pt x="362966" y="782921"/>
                </a:lnTo>
                <a:lnTo>
                  <a:pt x="317085" y="765408"/>
                </a:lnTo>
                <a:lnTo>
                  <a:pt x="273688" y="746434"/>
                </a:lnTo>
                <a:lnTo>
                  <a:pt x="232923" y="726072"/>
                </a:lnTo>
                <a:lnTo>
                  <a:pt x="194936" y="704396"/>
                </a:lnTo>
                <a:lnTo>
                  <a:pt x="159872" y="681479"/>
                </a:lnTo>
                <a:lnTo>
                  <a:pt x="127878" y="657394"/>
                </a:lnTo>
                <a:lnTo>
                  <a:pt x="99101" y="632213"/>
                </a:lnTo>
                <a:lnTo>
                  <a:pt x="51780" y="578859"/>
                </a:lnTo>
                <a:lnTo>
                  <a:pt x="19079" y="522000"/>
                </a:lnTo>
                <a:lnTo>
                  <a:pt x="2168" y="462221"/>
                </a:lnTo>
                <a:lnTo>
                  <a:pt x="0" y="431418"/>
                </a:lnTo>
                <a:lnTo>
                  <a:pt x="0" y="431291"/>
                </a:lnTo>
                <a:close/>
              </a:path>
            </a:pathLst>
          </a:custGeom>
          <a:ln w="38100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789166" y="5148833"/>
            <a:ext cx="1042669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Arial"/>
                <a:cs typeface="Arial"/>
              </a:rPr>
              <a:t>Inform</a:t>
            </a:r>
            <a:r>
              <a:rPr sz="2000" b="1" dirty="0">
                <a:latin typeface="Arial"/>
                <a:cs typeface="Arial"/>
              </a:rPr>
              <a:t>a-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ción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8" name="Audio 1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228"/>
    </mc:Choice>
    <mc:Fallback xmlns="">
      <p:transition spd="slow" advTm="312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3270" y="188023"/>
            <a:ext cx="36861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50" dirty="0">
                <a:latin typeface="Arial"/>
                <a:cs typeface="Arial"/>
              </a:rPr>
              <a:t>La</a:t>
            </a:r>
            <a:r>
              <a:rPr b="1" spc="-305" dirty="0">
                <a:latin typeface="Arial"/>
                <a:cs typeface="Arial"/>
              </a:rPr>
              <a:t> </a:t>
            </a:r>
            <a:r>
              <a:rPr b="1" spc="-330" dirty="0">
                <a:latin typeface="Arial"/>
                <a:cs typeface="Arial"/>
              </a:rPr>
              <a:t>computación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1645284"/>
            <a:ext cx="8877935" cy="41755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42925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345" dirty="0">
                <a:latin typeface="Arial"/>
                <a:cs typeface="Arial"/>
              </a:rPr>
              <a:t>La </a:t>
            </a:r>
            <a:r>
              <a:rPr sz="3200" spc="-140" dirty="0">
                <a:latin typeface="Arial"/>
                <a:cs typeface="Arial"/>
              </a:rPr>
              <a:t>Computación </a:t>
            </a:r>
            <a:r>
              <a:rPr sz="3200" spc="-270" dirty="0">
                <a:latin typeface="Arial"/>
                <a:cs typeface="Arial"/>
              </a:rPr>
              <a:t>es </a:t>
            </a:r>
            <a:r>
              <a:rPr sz="3200" spc="-85" dirty="0">
                <a:latin typeface="Arial"/>
                <a:cs typeface="Arial"/>
              </a:rPr>
              <a:t>el </a:t>
            </a:r>
            <a:r>
              <a:rPr sz="3200" spc="-95" dirty="0">
                <a:latin typeface="Arial"/>
                <a:cs typeface="Arial"/>
              </a:rPr>
              <a:t>estudio </a:t>
            </a:r>
            <a:r>
              <a:rPr sz="3200" spc="-150" dirty="0">
                <a:latin typeface="Arial"/>
                <a:cs typeface="Arial"/>
              </a:rPr>
              <a:t>de </a:t>
            </a:r>
            <a:r>
              <a:rPr sz="3200" spc="-120" dirty="0">
                <a:latin typeface="Arial"/>
                <a:cs typeface="Arial"/>
              </a:rPr>
              <a:t>métodos  </a:t>
            </a:r>
            <a:r>
              <a:rPr sz="3200" spc="-114" dirty="0">
                <a:latin typeface="Arial"/>
                <a:cs typeface="Arial"/>
              </a:rPr>
              <a:t>algorítmicos </a:t>
            </a:r>
            <a:r>
              <a:rPr sz="3200" spc="-105" dirty="0">
                <a:latin typeface="Arial"/>
                <a:cs typeface="Arial"/>
              </a:rPr>
              <a:t>utilizados </a:t>
            </a:r>
            <a:r>
              <a:rPr sz="3200" spc="-155" dirty="0">
                <a:latin typeface="Arial"/>
                <a:cs typeface="Arial"/>
              </a:rPr>
              <a:t>para </a:t>
            </a:r>
            <a:r>
              <a:rPr sz="3200" spc="-105" dirty="0">
                <a:latin typeface="Arial"/>
                <a:cs typeface="Arial"/>
              </a:rPr>
              <a:t>representar </a:t>
            </a:r>
            <a:r>
              <a:rPr sz="3200" spc="-155" dirty="0">
                <a:latin typeface="Arial"/>
                <a:cs typeface="Arial"/>
              </a:rPr>
              <a:t>y  </a:t>
            </a:r>
            <a:r>
              <a:rPr sz="3200" spc="-80" dirty="0">
                <a:latin typeface="Arial"/>
                <a:cs typeface="Arial"/>
              </a:rPr>
              <a:t>transformar </a:t>
            </a:r>
            <a:r>
              <a:rPr sz="3200" spc="-114" dirty="0">
                <a:latin typeface="Arial"/>
                <a:cs typeface="Arial"/>
              </a:rPr>
              <a:t>la </a:t>
            </a:r>
            <a:r>
              <a:rPr sz="3200" spc="-85" dirty="0">
                <a:latin typeface="Arial"/>
                <a:cs typeface="Arial"/>
              </a:rPr>
              <a:t>información </a:t>
            </a:r>
            <a:r>
              <a:rPr sz="3200" spc="-110" dirty="0">
                <a:latin typeface="Arial"/>
                <a:cs typeface="Arial"/>
              </a:rPr>
              <a:t>incluyendo </a:t>
            </a:r>
            <a:r>
              <a:rPr sz="3200" spc="-229" dirty="0">
                <a:latin typeface="Arial"/>
                <a:cs typeface="Arial"/>
              </a:rPr>
              <a:t>su</a:t>
            </a:r>
            <a:r>
              <a:rPr sz="3200" spc="-475" dirty="0">
                <a:latin typeface="Arial"/>
                <a:cs typeface="Arial"/>
              </a:rPr>
              <a:t> </a:t>
            </a:r>
            <a:r>
              <a:rPr sz="3200" spc="-80" dirty="0">
                <a:latin typeface="Arial"/>
                <a:cs typeface="Arial"/>
              </a:rPr>
              <a:t>teoría,  </a:t>
            </a:r>
            <a:r>
              <a:rPr sz="3200" spc="-140" dirty="0">
                <a:latin typeface="Arial"/>
                <a:cs typeface="Arial"/>
              </a:rPr>
              <a:t>diseño, </a:t>
            </a:r>
            <a:r>
              <a:rPr sz="3200" spc="-95" dirty="0">
                <a:latin typeface="Arial"/>
                <a:cs typeface="Arial"/>
              </a:rPr>
              <a:t>implementación, </a:t>
            </a:r>
            <a:r>
              <a:rPr sz="3200" spc="-125" dirty="0">
                <a:latin typeface="Arial"/>
                <a:cs typeface="Arial"/>
              </a:rPr>
              <a:t>aplicación </a:t>
            </a:r>
            <a:r>
              <a:rPr sz="3200" spc="-155" dirty="0">
                <a:latin typeface="Arial"/>
                <a:cs typeface="Arial"/>
              </a:rPr>
              <a:t>y</a:t>
            </a:r>
            <a:r>
              <a:rPr sz="3200" spc="-305" dirty="0">
                <a:latin typeface="Arial"/>
                <a:cs typeface="Arial"/>
              </a:rPr>
              <a:t> </a:t>
            </a:r>
            <a:r>
              <a:rPr sz="3200" spc="-110" dirty="0">
                <a:latin typeface="Arial"/>
                <a:cs typeface="Arial"/>
              </a:rPr>
              <a:t>eficiencia.</a:t>
            </a:r>
            <a:endParaRPr sz="3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465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3200" spc="-465" dirty="0">
                <a:latin typeface="Arial"/>
                <a:cs typeface="Arial"/>
              </a:rPr>
              <a:t>Es </a:t>
            </a:r>
            <a:r>
              <a:rPr lang="es-ES" sz="3200" spc="-465" dirty="0">
                <a:latin typeface="Arial"/>
                <a:cs typeface="Arial"/>
              </a:rPr>
              <a:t> </a:t>
            </a:r>
            <a:r>
              <a:rPr sz="3200" spc="-114" dirty="0">
                <a:latin typeface="Arial"/>
                <a:cs typeface="Arial"/>
              </a:rPr>
              <a:t>la </a:t>
            </a:r>
            <a:r>
              <a:rPr sz="3200" spc="-90" dirty="0">
                <a:latin typeface="Arial"/>
                <a:cs typeface="Arial"/>
              </a:rPr>
              <a:t>herramienta </a:t>
            </a:r>
            <a:r>
              <a:rPr sz="3200" spc="-95" dirty="0">
                <a:latin typeface="Arial"/>
                <a:cs typeface="Arial"/>
              </a:rPr>
              <a:t>utilizada </a:t>
            </a:r>
            <a:r>
              <a:rPr sz="3200" spc="-55" dirty="0">
                <a:latin typeface="Arial"/>
                <a:cs typeface="Arial"/>
              </a:rPr>
              <a:t>por </a:t>
            </a:r>
            <a:r>
              <a:rPr sz="3200" spc="-114" dirty="0">
                <a:latin typeface="Arial"/>
                <a:cs typeface="Arial"/>
              </a:rPr>
              <a:t>la </a:t>
            </a:r>
            <a:r>
              <a:rPr sz="3200" spc="-75" dirty="0">
                <a:latin typeface="Arial"/>
                <a:cs typeface="Arial"/>
              </a:rPr>
              <a:t>informática </a:t>
            </a:r>
            <a:r>
              <a:rPr sz="3200" spc="-155" dirty="0">
                <a:latin typeface="Arial"/>
                <a:cs typeface="Arial"/>
              </a:rPr>
              <a:t>para  </a:t>
            </a:r>
            <a:r>
              <a:rPr sz="3200" spc="-80" dirty="0">
                <a:latin typeface="Arial"/>
                <a:cs typeface="Arial"/>
              </a:rPr>
              <a:t>transformar </a:t>
            </a:r>
            <a:r>
              <a:rPr sz="3200" spc="-140" dirty="0">
                <a:latin typeface="Arial"/>
                <a:cs typeface="Arial"/>
              </a:rPr>
              <a:t>los </a:t>
            </a:r>
            <a:r>
              <a:rPr sz="3200" spc="-135" dirty="0">
                <a:latin typeface="Arial"/>
                <a:cs typeface="Arial"/>
              </a:rPr>
              <a:t>datos </a:t>
            </a:r>
            <a:r>
              <a:rPr sz="3200" spc="-145" dirty="0">
                <a:latin typeface="Arial"/>
                <a:cs typeface="Arial"/>
              </a:rPr>
              <a:t>en </a:t>
            </a:r>
            <a:r>
              <a:rPr sz="3200" spc="-85" dirty="0">
                <a:latin typeface="Arial"/>
                <a:cs typeface="Arial"/>
              </a:rPr>
              <a:t>información </a:t>
            </a:r>
            <a:r>
              <a:rPr sz="3200" spc="-120" dirty="0">
                <a:latin typeface="Arial"/>
                <a:cs typeface="Arial"/>
              </a:rPr>
              <a:t>aplicable</a:t>
            </a:r>
            <a:r>
              <a:rPr sz="3200" spc="-465" dirty="0">
                <a:latin typeface="Arial"/>
                <a:cs typeface="Arial"/>
              </a:rPr>
              <a:t> </a:t>
            </a:r>
            <a:r>
              <a:rPr sz="3200" spc="-155" dirty="0">
                <a:latin typeface="Arial"/>
                <a:cs typeface="Arial"/>
              </a:rPr>
              <a:t>para  </a:t>
            </a:r>
            <a:r>
              <a:rPr sz="3200" spc="-120" dirty="0">
                <a:latin typeface="Arial"/>
                <a:cs typeface="Arial"/>
              </a:rPr>
              <a:t>resolver</a:t>
            </a:r>
            <a:r>
              <a:rPr sz="3200" spc="-204" dirty="0">
                <a:latin typeface="Arial"/>
                <a:cs typeface="Arial"/>
              </a:rPr>
              <a:t> </a:t>
            </a:r>
            <a:r>
              <a:rPr sz="3200" spc="-130" dirty="0">
                <a:latin typeface="Arial"/>
                <a:cs typeface="Arial"/>
              </a:rPr>
              <a:t>problemas.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2750" y="66374"/>
            <a:ext cx="2124002" cy="13274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331"/>
    </mc:Choice>
    <mc:Fallback xmlns="">
      <p:transition spd="slow" advTm="513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4084" y="188023"/>
            <a:ext cx="234505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285" dirty="0">
                <a:latin typeface="Arial"/>
                <a:cs typeface="Arial"/>
              </a:rPr>
              <a:t>Algoritmo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1436687"/>
            <a:ext cx="6411595" cy="469074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355600" marR="1209675" indent="-342900">
              <a:lnSpc>
                <a:spcPts val="2880"/>
              </a:lnSpc>
              <a:spcBef>
                <a:spcPts val="795"/>
              </a:spcBef>
              <a:buChar char="•"/>
              <a:tabLst>
                <a:tab pos="354965" algn="l"/>
                <a:tab pos="355600" algn="l"/>
              </a:tabLst>
            </a:pPr>
            <a:r>
              <a:rPr sz="3000" spc="-260" dirty="0">
                <a:latin typeface="Arial"/>
                <a:cs typeface="Arial"/>
              </a:rPr>
              <a:t>El </a:t>
            </a:r>
            <a:r>
              <a:rPr sz="3000" spc="-114" dirty="0">
                <a:latin typeface="Arial"/>
                <a:cs typeface="Arial"/>
              </a:rPr>
              <a:t>concepto </a:t>
            </a:r>
            <a:r>
              <a:rPr sz="3000" spc="-85" dirty="0">
                <a:latin typeface="Arial"/>
                <a:cs typeface="Arial"/>
              </a:rPr>
              <a:t>fundamental </a:t>
            </a:r>
            <a:r>
              <a:rPr sz="3000" spc="-140" dirty="0">
                <a:latin typeface="Arial"/>
                <a:cs typeface="Arial"/>
              </a:rPr>
              <a:t>de </a:t>
            </a:r>
            <a:r>
              <a:rPr sz="3000" spc="-114" dirty="0">
                <a:latin typeface="Arial"/>
                <a:cs typeface="Arial"/>
              </a:rPr>
              <a:t>la  </a:t>
            </a:r>
            <a:r>
              <a:rPr sz="3000" spc="-135" dirty="0">
                <a:latin typeface="Arial"/>
                <a:cs typeface="Arial"/>
              </a:rPr>
              <a:t>Computación </a:t>
            </a:r>
            <a:r>
              <a:rPr sz="3000" spc="-254" dirty="0">
                <a:latin typeface="Arial"/>
                <a:cs typeface="Arial"/>
              </a:rPr>
              <a:t>es </a:t>
            </a:r>
            <a:r>
              <a:rPr sz="3000" spc="-80" dirty="0">
                <a:latin typeface="Arial"/>
                <a:cs typeface="Arial"/>
              </a:rPr>
              <a:t>el </a:t>
            </a:r>
            <a:r>
              <a:rPr sz="3000" spc="-114" dirty="0">
                <a:latin typeface="Arial"/>
                <a:cs typeface="Arial"/>
              </a:rPr>
              <a:t>concepto</a:t>
            </a:r>
            <a:r>
              <a:rPr sz="3000" spc="-275" dirty="0">
                <a:latin typeface="Arial"/>
                <a:cs typeface="Arial"/>
              </a:rPr>
              <a:t> </a:t>
            </a:r>
            <a:r>
              <a:rPr sz="3000" spc="-140" dirty="0">
                <a:latin typeface="Arial"/>
                <a:cs typeface="Arial"/>
              </a:rPr>
              <a:t>de  </a:t>
            </a:r>
            <a:r>
              <a:rPr sz="3000" i="1" spc="-55" dirty="0">
                <a:latin typeface="Arial"/>
                <a:cs typeface="Arial"/>
              </a:rPr>
              <a:t>algoritmo</a:t>
            </a:r>
            <a:r>
              <a:rPr sz="3000" spc="-55" dirty="0">
                <a:latin typeface="Arial"/>
                <a:cs typeface="Arial"/>
              </a:rPr>
              <a:t>.</a:t>
            </a:r>
            <a:endParaRPr sz="3000">
              <a:latin typeface="Arial"/>
              <a:cs typeface="Arial"/>
            </a:endParaRPr>
          </a:p>
          <a:p>
            <a:pPr marL="355600" marR="399415" indent="-342900">
              <a:lnSpc>
                <a:spcPct val="80100"/>
              </a:lnSpc>
              <a:spcBef>
                <a:spcPts val="745"/>
              </a:spcBef>
              <a:buChar char="•"/>
              <a:tabLst>
                <a:tab pos="354965" algn="l"/>
                <a:tab pos="355600" algn="l"/>
                <a:tab pos="4519295" algn="l"/>
              </a:tabLst>
            </a:pPr>
            <a:r>
              <a:rPr sz="3000" spc="-405" dirty="0">
                <a:latin typeface="Arial"/>
                <a:cs typeface="Arial"/>
              </a:rPr>
              <a:t>Se </a:t>
            </a:r>
            <a:r>
              <a:rPr sz="3000" spc="-110" dirty="0">
                <a:latin typeface="Arial"/>
                <a:cs typeface="Arial"/>
              </a:rPr>
              <a:t>denomina </a:t>
            </a:r>
            <a:r>
              <a:rPr sz="3000" spc="-65" dirty="0">
                <a:latin typeface="Arial"/>
                <a:cs typeface="Arial"/>
              </a:rPr>
              <a:t>algoritmo </a:t>
            </a:r>
            <a:r>
              <a:rPr sz="3000" spc="-235" dirty="0">
                <a:latin typeface="Arial"/>
                <a:cs typeface="Arial"/>
              </a:rPr>
              <a:t>a </a:t>
            </a:r>
            <a:r>
              <a:rPr sz="3000" spc="-95" dirty="0">
                <a:latin typeface="Arial"/>
                <a:cs typeface="Arial"/>
              </a:rPr>
              <a:t>un </a:t>
            </a:r>
            <a:r>
              <a:rPr sz="3000" spc="-100" dirty="0">
                <a:latin typeface="Arial"/>
                <a:cs typeface="Arial"/>
              </a:rPr>
              <a:t>grupo  </a:t>
            </a:r>
            <a:r>
              <a:rPr sz="3000" spc="10" dirty="0">
                <a:latin typeface="Arial"/>
                <a:cs typeface="Arial"/>
              </a:rPr>
              <a:t>finito </a:t>
            </a:r>
            <a:r>
              <a:rPr sz="3000" spc="-140" dirty="0">
                <a:latin typeface="Arial"/>
                <a:cs typeface="Arial"/>
              </a:rPr>
              <a:t>de operaciones </a:t>
            </a:r>
            <a:r>
              <a:rPr sz="3000" spc="-180" dirty="0">
                <a:latin typeface="Arial"/>
                <a:cs typeface="Arial"/>
              </a:rPr>
              <a:t>organizadas</a:t>
            </a:r>
            <a:r>
              <a:rPr sz="3000" spc="-440" dirty="0">
                <a:latin typeface="Arial"/>
                <a:cs typeface="Arial"/>
              </a:rPr>
              <a:t> </a:t>
            </a:r>
            <a:r>
              <a:rPr sz="3000" spc="-140" dirty="0">
                <a:latin typeface="Arial"/>
                <a:cs typeface="Arial"/>
              </a:rPr>
              <a:t>de  </a:t>
            </a:r>
            <a:r>
              <a:rPr sz="3000" spc="-145" dirty="0">
                <a:latin typeface="Arial"/>
                <a:cs typeface="Arial"/>
              </a:rPr>
              <a:t>manera </a:t>
            </a:r>
            <a:r>
              <a:rPr sz="3000" spc="-140" dirty="0">
                <a:latin typeface="Arial"/>
                <a:cs typeface="Arial"/>
              </a:rPr>
              <a:t>lógica</a:t>
            </a:r>
            <a:r>
              <a:rPr sz="3000" spc="-180" dirty="0">
                <a:latin typeface="Arial"/>
                <a:cs typeface="Arial"/>
              </a:rPr>
              <a:t> </a:t>
            </a:r>
            <a:r>
              <a:rPr sz="3000" spc="-145" dirty="0">
                <a:latin typeface="Arial"/>
                <a:cs typeface="Arial"/>
              </a:rPr>
              <a:t>y</a:t>
            </a:r>
            <a:r>
              <a:rPr sz="3000" spc="-140" dirty="0">
                <a:latin typeface="Arial"/>
                <a:cs typeface="Arial"/>
              </a:rPr>
              <a:t> </a:t>
            </a:r>
            <a:r>
              <a:rPr sz="3000" spc="-130" dirty="0">
                <a:latin typeface="Arial"/>
                <a:cs typeface="Arial"/>
              </a:rPr>
              <a:t>ordenada	</a:t>
            </a:r>
            <a:r>
              <a:rPr sz="3000" spc="-125" dirty="0">
                <a:latin typeface="Arial"/>
                <a:cs typeface="Arial"/>
              </a:rPr>
              <a:t>que  </a:t>
            </a:r>
            <a:r>
              <a:rPr sz="3000" spc="-55" dirty="0">
                <a:latin typeface="Arial"/>
                <a:cs typeface="Arial"/>
              </a:rPr>
              <a:t>permite </a:t>
            </a:r>
            <a:r>
              <a:rPr sz="3000" spc="-114" dirty="0">
                <a:latin typeface="Arial"/>
                <a:cs typeface="Arial"/>
              </a:rPr>
              <a:t>solucionar</a:t>
            </a:r>
            <a:r>
              <a:rPr sz="3000" spc="-240" dirty="0">
                <a:latin typeface="Arial"/>
                <a:cs typeface="Arial"/>
              </a:rPr>
              <a:t> </a:t>
            </a:r>
            <a:r>
              <a:rPr sz="3000" spc="-95" dirty="0">
                <a:latin typeface="Arial"/>
                <a:cs typeface="Arial"/>
              </a:rPr>
              <a:t>un</a:t>
            </a:r>
            <a:endParaRPr sz="3000">
              <a:latin typeface="Arial"/>
              <a:cs typeface="Arial"/>
            </a:endParaRPr>
          </a:p>
          <a:p>
            <a:pPr marL="355600">
              <a:lnSpc>
                <a:spcPts val="2880"/>
              </a:lnSpc>
            </a:pPr>
            <a:r>
              <a:rPr sz="3000" spc="-80" dirty="0">
                <a:latin typeface="Arial"/>
                <a:cs typeface="Arial"/>
              </a:rPr>
              <a:t>determinado</a:t>
            </a:r>
            <a:r>
              <a:rPr sz="3000" spc="-200" dirty="0">
                <a:latin typeface="Arial"/>
                <a:cs typeface="Arial"/>
              </a:rPr>
              <a:t> </a:t>
            </a:r>
            <a:r>
              <a:rPr sz="3000" spc="-100" dirty="0">
                <a:latin typeface="Arial"/>
                <a:cs typeface="Arial"/>
              </a:rPr>
              <a:t>problema.</a:t>
            </a:r>
            <a:endParaRPr sz="3000">
              <a:latin typeface="Arial"/>
              <a:cs typeface="Arial"/>
            </a:endParaRPr>
          </a:p>
          <a:p>
            <a:pPr marL="355600" marR="5080" indent="-342900">
              <a:lnSpc>
                <a:spcPct val="80000"/>
              </a:lnSpc>
              <a:spcBef>
                <a:spcPts val="720"/>
              </a:spcBef>
              <a:buChar char="•"/>
              <a:tabLst>
                <a:tab pos="354965" algn="l"/>
                <a:tab pos="355600" algn="l"/>
              </a:tabLst>
            </a:pPr>
            <a:r>
              <a:rPr sz="3000" spc="-405" dirty="0">
                <a:latin typeface="Arial"/>
                <a:cs typeface="Arial"/>
              </a:rPr>
              <a:t>Se </a:t>
            </a:r>
            <a:r>
              <a:rPr sz="3000" spc="-45" dirty="0">
                <a:latin typeface="Arial"/>
                <a:cs typeface="Arial"/>
              </a:rPr>
              <a:t>trata </a:t>
            </a:r>
            <a:r>
              <a:rPr sz="3000" spc="-140" dirty="0">
                <a:latin typeface="Arial"/>
                <a:cs typeface="Arial"/>
              </a:rPr>
              <a:t>de </a:t>
            </a:r>
            <a:r>
              <a:rPr sz="3000" spc="-145" dirty="0">
                <a:latin typeface="Arial"/>
                <a:cs typeface="Arial"/>
              </a:rPr>
              <a:t>una </a:t>
            </a:r>
            <a:r>
              <a:rPr sz="3000" spc="-125" dirty="0">
                <a:latin typeface="Arial"/>
                <a:cs typeface="Arial"/>
              </a:rPr>
              <a:t>serie </a:t>
            </a:r>
            <a:r>
              <a:rPr sz="3000" spc="-140" dirty="0">
                <a:latin typeface="Arial"/>
                <a:cs typeface="Arial"/>
              </a:rPr>
              <a:t>de </a:t>
            </a:r>
            <a:r>
              <a:rPr sz="3000" spc="-120" dirty="0">
                <a:latin typeface="Arial"/>
                <a:cs typeface="Arial"/>
              </a:rPr>
              <a:t>instrucciones </a:t>
            </a:r>
            <a:r>
              <a:rPr sz="3000" spc="-90" dirty="0">
                <a:latin typeface="Arial"/>
                <a:cs typeface="Arial"/>
              </a:rPr>
              <a:t>o  </a:t>
            </a:r>
            <a:r>
              <a:rPr sz="3000" spc="-165" dirty="0">
                <a:latin typeface="Arial"/>
                <a:cs typeface="Arial"/>
              </a:rPr>
              <a:t>reglas </a:t>
            </a:r>
            <a:r>
              <a:rPr sz="3000" spc="-150" dirty="0">
                <a:latin typeface="Arial"/>
                <a:cs typeface="Arial"/>
              </a:rPr>
              <a:t>establecidas </a:t>
            </a:r>
            <a:r>
              <a:rPr sz="3000" spc="-114" dirty="0">
                <a:latin typeface="Arial"/>
                <a:cs typeface="Arial"/>
              </a:rPr>
              <a:t>que, </a:t>
            </a:r>
            <a:r>
              <a:rPr sz="3000" spc="-50" dirty="0">
                <a:latin typeface="Arial"/>
                <a:cs typeface="Arial"/>
              </a:rPr>
              <a:t>por </a:t>
            </a:r>
            <a:r>
              <a:rPr sz="3000" spc="-90" dirty="0">
                <a:latin typeface="Arial"/>
                <a:cs typeface="Arial"/>
              </a:rPr>
              <a:t>medio </a:t>
            </a:r>
            <a:r>
              <a:rPr sz="3000" spc="-140" dirty="0">
                <a:latin typeface="Arial"/>
                <a:cs typeface="Arial"/>
              </a:rPr>
              <a:t>de  </a:t>
            </a:r>
            <a:r>
              <a:rPr sz="3000" spc="-145" dirty="0">
                <a:latin typeface="Arial"/>
                <a:cs typeface="Arial"/>
              </a:rPr>
              <a:t>una </a:t>
            </a:r>
            <a:r>
              <a:rPr sz="3000" spc="-170" dirty="0">
                <a:latin typeface="Arial"/>
                <a:cs typeface="Arial"/>
              </a:rPr>
              <a:t>sucesión </a:t>
            </a:r>
            <a:r>
              <a:rPr sz="3000" spc="-140" dirty="0">
                <a:latin typeface="Arial"/>
                <a:cs typeface="Arial"/>
              </a:rPr>
              <a:t>de </a:t>
            </a:r>
            <a:r>
              <a:rPr sz="3000" spc="-195" dirty="0">
                <a:latin typeface="Arial"/>
                <a:cs typeface="Arial"/>
              </a:rPr>
              <a:t>pasos, </a:t>
            </a:r>
            <a:r>
              <a:rPr sz="3000" spc="-60" dirty="0">
                <a:latin typeface="Arial"/>
                <a:cs typeface="Arial"/>
              </a:rPr>
              <a:t>permiten  </a:t>
            </a:r>
            <a:r>
              <a:rPr sz="3000" spc="-65" dirty="0">
                <a:latin typeface="Arial"/>
                <a:cs typeface="Arial"/>
              </a:rPr>
              <a:t>arribar </a:t>
            </a:r>
            <a:r>
              <a:rPr sz="3000" spc="-235" dirty="0">
                <a:latin typeface="Arial"/>
                <a:cs typeface="Arial"/>
              </a:rPr>
              <a:t>a </a:t>
            </a:r>
            <a:r>
              <a:rPr sz="3000" spc="-90" dirty="0">
                <a:latin typeface="Arial"/>
                <a:cs typeface="Arial"/>
              </a:rPr>
              <a:t>un </a:t>
            </a:r>
            <a:r>
              <a:rPr sz="3000" spc="-100" dirty="0">
                <a:latin typeface="Arial"/>
                <a:cs typeface="Arial"/>
              </a:rPr>
              <a:t>resultado </a:t>
            </a:r>
            <a:r>
              <a:rPr sz="3000" spc="-90" dirty="0">
                <a:latin typeface="Arial"/>
                <a:cs typeface="Arial"/>
              </a:rPr>
              <a:t>o</a:t>
            </a:r>
            <a:r>
              <a:rPr sz="3000" spc="-315" dirty="0">
                <a:latin typeface="Arial"/>
                <a:cs typeface="Arial"/>
              </a:rPr>
              <a:t> </a:t>
            </a:r>
            <a:r>
              <a:rPr sz="3000" spc="-114" dirty="0">
                <a:latin typeface="Arial"/>
                <a:cs typeface="Arial"/>
              </a:rPr>
              <a:t>solución.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72225" y="1484757"/>
            <a:ext cx="2200275" cy="27363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457"/>
    </mc:Choice>
    <mc:Fallback xmlns="">
      <p:transition spd="slow" advTm="214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0236" y="462915"/>
            <a:ext cx="63849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215" dirty="0">
                <a:latin typeface="Arial"/>
                <a:cs typeface="Arial"/>
              </a:rPr>
              <a:t>Magnitud, </a:t>
            </a:r>
            <a:r>
              <a:rPr b="1" spc="-310" dirty="0">
                <a:latin typeface="Arial"/>
                <a:cs typeface="Arial"/>
              </a:rPr>
              <a:t>medición </a:t>
            </a:r>
            <a:r>
              <a:rPr b="1" spc="-365" dirty="0">
                <a:latin typeface="Arial"/>
                <a:cs typeface="Arial"/>
              </a:rPr>
              <a:t>y</a:t>
            </a:r>
            <a:r>
              <a:rPr b="1" spc="-185" dirty="0">
                <a:latin typeface="Arial"/>
                <a:cs typeface="Arial"/>
              </a:rPr>
              <a:t> </a:t>
            </a:r>
            <a:r>
              <a:rPr b="1" spc="-215" dirty="0">
                <a:latin typeface="Arial"/>
                <a:cs typeface="Arial"/>
              </a:rPr>
              <a:t>error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1123696"/>
            <a:ext cx="8736965" cy="542226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355600" marR="318770" indent="-342900">
              <a:lnSpc>
                <a:spcPts val="2880"/>
              </a:lnSpc>
              <a:spcBef>
                <a:spcPts val="795"/>
              </a:spcBef>
              <a:buChar char="•"/>
              <a:tabLst>
                <a:tab pos="354965" algn="l"/>
                <a:tab pos="355600" algn="l"/>
                <a:tab pos="6821805" algn="l"/>
              </a:tabLst>
            </a:pPr>
            <a:r>
              <a:rPr sz="3000" spc="-445" dirty="0">
                <a:latin typeface="Arial"/>
                <a:cs typeface="Arial"/>
              </a:rPr>
              <a:t>S</a:t>
            </a:r>
            <a:r>
              <a:rPr sz="3000" spc="-365" dirty="0">
                <a:latin typeface="Arial"/>
                <a:cs typeface="Arial"/>
              </a:rPr>
              <a:t>e</a:t>
            </a:r>
            <a:r>
              <a:rPr sz="3000" spc="-190" dirty="0">
                <a:latin typeface="Arial"/>
                <a:cs typeface="Arial"/>
              </a:rPr>
              <a:t> </a:t>
            </a:r>
            <a:r>
              <a:rPr sz="3000" spc="-140" dirty="0">
                <a:latin typeface="Arial"/>
                <a:cs typeface="Arial"/>
              </a:rPr>
              <a:t>d</a:t>
            </a:r>
            <a:r>
              <a:rPr sz="3000" spc="-130" dirty="0">
                <a:latin typeface="Arial"/>
                <a:cs typeface="Arial"/>
              </a:rPr>
              <a:t>e</a:t>
            </a:r>
            <a:r>
              <a:rPr sz="3000" spc="-105" dirty="0">
                <a:latin typeface="Arial"/>
                <a:cs typeface="Arial"/>
              </a:rPr>
              <a:t>nomin</a:t>
            </a:r>
            <a:r>
              <a:rPr sz="3000" spc="-100" dirty="0">
                <a:latin typeface="Arial"/>
                <a:cs typeface="Arial"/>
              </a:rPr>
              <a:t>a</a:t>
            </a:r>
            <a:r>
              <a:rPr sz="3000" spc="-145" dirty="0">
                <a:latin typeface="Arial"/>
                <a:cs typeface="Arial"/>
              </a:rPr>
              <a:t> </a:t>
            </a:r>
            <a:r>
              <a:rPr sz="3000" i="1" spc="-114" dirty="0">
                <a:latin typeface="Arial"/>
                <a:cs typeface="Arial"/>
              </a:rPr>
              <a:t>magn</a:t>
            </a:r>
            <a:r>
              <a:rPr sz="3000" i="1" spc="-50" dirty="0">
                <a:latin typeface="Arial"/>
                <a:cs typeface="Arial"/>
              </a:rPr>
              <a:t>i</a:t>
            </a:r>
            <a:r>
              <a:rPr sz="3000" i="1" spc="-30" dirty="0">
                <a:latin typeface="Arial"/>
                <a:cs typeface="Arial"/>
              </a:rPr>
              <a:t>tud</a:t>
            </a:r>
            <a:r>
              <a:rPr sz="3000" i="1" spc="-180" dirty="0">
                <a:latin typeface="Arial"/>
                <a:cs typeface="Arial"/>
              </a:rPr>
              <a:t> </a:t>
            </a:r>
            <a:r>
              <a:rPr sz="3000" spc="-235" dirty="0">
                <a:latin typeface="Arial"/>
                <a:cs typeface="Arial"/>
              </a:rPr>
              <a:t>a</a:t>
            </a:r>
            <a:r>
              <a:rPr sz="3000" spc="-160" dirty="0">
                <a:latin typeface="Arial"/>
                <a:cs typeface="Arial"/>
              </a:rPr>
              <a:t> </a:t>
            </a:r>
            <a:r>
              <a:rPr sz="3000" spc="145" dirty="0">
                <a:latin typeface="Arial"/>
                <a:cs typeface="Arial"/>
              </a:rPr>
              <a:t>t</a:t>
            </a:r>
            <a:r>
              <a:rPr sz="3000" spc="-95" dirty="0">
                <a:latin typeface="Arial"/>
                <a:cs typeface="Arial"/>
              </a:rPr>
              <a:t>od</a:t>
            </a:r>
            <a:r>
              <a:rPr sz="3000" spc="-90" dirty="0">
                <a:latin typeface="Arial"/>
                <a:cs typeface="Arial"/>
              </a:rPr>
              <a:t>o</a:t>
            </a:r>
            <a:r>
              <a:rPr sz="3000" spc="-160" dirty="0">
                <a:latin typeface="Arial"/>
                <a:cs typeface="Arial"/>
              </a:rPr>
              <a:t> </a:t>
            </a:r>
            <a:r>
              <a:rPr sz="3000" spc="-250" dirty="0">
                <a:latin typeface="Arial"/>
                <a:cs typeface="Arial"/>
              </a:rPr>
              <a:t>a</a:t>
            </a:r>
            <a:r>
              <a:rPr sz="3000" spc="95" dirty="0">
                <a:latin typeface="Arial"/>
                <a:cs typeface="Arial"/>
              </a:rPr>
              <a:t>t</a:t>
            </a:r>
            <a:r>
              <a:rPr sz="3000" spc="100" dirty="0">
                <a:latin typeface="Arial"/>
                <a:cs typeface="Arial"/>
              </a:rPr>
              <a:t>r</a:t>
            </a:r>
            <a:r>
              <a:rPr sz="3000" spc="10" dirty="0">
                <a:latin typeface="Arial"/>
                <a:cs typeface="Arial"/>
              </a:rPr>
              <a:t>i</a:t>
            </a:r>
            <a:r>
              <a:rPr sz="3000" spc="-100" dirty="0">
                <a:latin typeface="Arial"/>
                <a:cs typeface="Arial"/>
              </a:rPr>
              <a:t>b</a:t>
            </a:r>
            <a:r>
              <a:rPr sz="3000" spc="-95" dirty="0">
                <a:latin typeface="Arial"/>
                <a:cs typeface="Arial"/>
              </a:rPr>
              <a:t>u</a:t>
            </a:r>
            <a:r>
              <a:rPr sz="3000" spc="145" dirty="0">
                <a:latin typeface="Arial"/>
                <a:cs typeface="Arial"/>
              </a:rPr>
              <a:t>t</a:t>
            </a:r>
            <a:r>
              <a:rPr sz="3000" spc="-90" dirty="0">
                <a:latin typeface="Arial"/>
                <a:cs typeface="Arial"/>
              </a:rPr>
              <a:t>o</a:t>
            </a:r>
            <a:r>
              <a:rPr sz="3000" spc="-180" dirty="0">
                <a:latin typeface="Arial"/>
                <a:cs typeface="Arial"/>
              </a:rPr>
              <a:t> </a:t>
            </a:r>
            <a:r>
              <a:rPr sz="3000" spc="-90" dirty="0">
                <a:latin typeface="Arial"/>
                <a:cs typeface="Arial"/>
              </a:rPr>
              <a:t>o</a:t>
            </a:r>
            <a:r>
              <a:rPr sz="3000" dirty="0">
                <a:latin typeface="Arial"/>
                <a:cs typeface="Arial"/>
              </a:rPr>
              <a:t>	</a:t>
            </a:r>
            <a:r>
              <a:rPr sz="3000" spc="-35" dirty="0">
                <a:latin typeface="Arial"/>
                <a:cs typeface="Arial"/>
              </a:rPr>
              <a:t>p</a:t>
            </a:r>
            <a:r>
              <a:rPr sz="3000" spc="-65" dirty="0">
                <a:latin typeface="Arial"/>
                <a:cs typeface="Arial"/>
              </a:rPr>
              <a:t>r</a:t>
            </a:r>
            <a:r>
              <a:rPr sz="3000" spc="-105" dirty="0">
                <a:latin typeface="Arial"/>
                <a:cs typeface="Arial"/>
              </a:rPr>
              <a:t>opiedad  </a:t>
            </a:r>
            <a:r>
              <a:rPr sz="3000" spc="-125" dirty="0">
                <a:latin typeface="Arial"/>
                <a:cs typeface="Arial"/>
              </a:rPr>
              <a:t>que </a:t>
            </a:r>
            <a:r>
              <a:rPr sz="3000" spc="-130" dirty="0">
                <a:latin typeface="Arial"/>
                <a:cs typeface="Arial"/>
              </a:rPr>
              <a:t>puede </a:t>
            </a:r>
            <a:r>
              <a:rPr sz="3000" spc="-155" dirty="0">
                <a:latin typeface="Arial"/>
                <a:cs typeface="Arial"/>
              </a:rPr>
              <a:t>ser</a:t>
            </a:r>
            <a:r>
              <a:rPr sz="3000" spc="-305" dirty="0">
                <a:latin typeface="Arial"/>
                <a:cs typeface="Arial"/>
              </a:rPr>
              <a:t> </a:t>
            </a:r>
            <a:r>
              <a:rPr sz="3000" spc="-110" dirty="0">
                <a:latin typeface="Arial"/>
                <a:cs typeface="Arial"/>
              </a:rPr>
              <a:t>medida.</a:t>
            </a:r>
            <a:endParaRPr sz="3000">
              <a:latin typeface="Arial"/>
              <a:cs typeface="Arial"/>
            </a:endParaRPr>
          </a:p>
          <a:p>
            <a:pPr marL="355600" marR="5080" indent="-342900">
              <a:lnSpc>
                <a:spcPts val="2880"/>
              </a:lnSpc>
              <a:spcBef>
                <a:spcPts val="720"/>
              </a:spcBef>
              <a:buChar char="•"/>
              <a:tabLst>
                <a:tab pos="354965" algn="l"/>
                <a:tab pos="355600" algn="l"/>
              </a:tabLst>
            </a:pPr>
            <a:r>
              <a:rPr sz="3000" u="heavy" spc="-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Medir </a:t>
            </a:r>
            <a:r>
              <a:rPr sz="3000" u="heavy" spc="-25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es </a:t>
            </a:r>
            <a:r>
              <a:rPr sz="3000" u="heavy" spc="-1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comparar </a:t>
            </a:r>
            <a:r>
              <a:rPr sz="3000" u="heavy" spc="-14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una </a:t>
            </a:r>
            <a:r>
              <a:rPr sz="3000" u="heavy" spc="-8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entidad, </a:t>
            </a:r>
            <a:r>
              <a:rPr sz="3000" u="heavy" spc="-1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dimensión </a:t>
            </a:r>
            <a:r>
              <a:rPr sz="3000" u="heavy" spc="-9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</a:t>
            </a:r>
            <a:r>
              <a:rPr sz="3000" u="heavy" spc="-4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3000" u="heavy" spc="-1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cantidad  </a:t>
            </a:r>
            <a:r>
              <a:rPr sz="3000" u="heavy" spc="-1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con </a:t>
            </a:r>
            <a:r>
              <a:rPr sz="3000" u="heavy" spc="-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otra </a:t>
            </a:r>
            <a:r>
              <a:rPr sz="3000" u="heavy" spc="-1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 </a:t>
            </a:r>
            <a:r>
              <a:rPr sz="3000" u="heavy" spc="-11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la </a:t>
            </a:r>
            <a:r>
              <a:rPr sz="3000" u="heavy" spc="-1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misma </a:t>
            </a:r>
            <a:r>
              <a:rPr sz="3000" u="heavy" spc="-1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naturaleza, </a:t>
            </a:r>
            <a:r>
              <a:rPr sz="3000" u="heavy" spc="-1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adoptada </a:t>
            </a:r>
            <a:r>
              <a:rPr sz="3000" u="heavy" spc="-1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como  </a:t>
            </a:r>
            <a:r>
              <a:rPr sz="3000" u="heavy" spc="-1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referencia.</a:t>
            </a:r>
            <a:endParaRPr sz="3000">
              <a:latin typeface="Arial"/>
              <a:cs typeface="Arial"/>
            </a:endParaRPr>
          </a:p>
          <a:p>
            <a:pPr marL="355600" marR="1039494" indent="-342900">
              <a:lnSpc>
                <a:spcPct val="80000"/>
              </a:lnSpc>
              <a:spcBef>
                <a:spcPts val="750"/>
              </a:spcBef>
              <a:buChar char="•"/>
              <a:tabLst>
                <a:tab pos="354965" algn="l"/>
                <a:tab pos="355600" algn="l"/>
              </a:tabLst>
            </a:pPr>
            <a:r>
              <a:rPr sz="3000" spc="-260" dirty="0">
                <a:latin typeface="Arial"/>
                <a:cs typeface="Arial"/>
              </a:rPr>
              <a:t>El </a:t>
            </a:r>
            <a:r>
              <a:rPr sz="3000" spc="-100" dirty="0">
                <a:latin typeface="Arial"/>
                <a:cs typeface="Arial"/>
              </a:rPr>
              <a:t>resultado </a:t>
            </a:r>
            <a:r>
              <a:rPr sz="3000" spc="-140" dirty="0">
                <a:latin typeface="Arial"/>
                <a:cs typeface="Arial"/>
              </a:rPr>
              <a:t>de </a:t>
            </a:r>
            <a:r>
              <a:rPr sz="3000" spc="-160" dirty="0">
                <a:latin typeface="Arial"/>
                <a:cs typeface="Arial"/>
              </a:rPr>
              <a:t>esta </a:t>
            </a:r>
            <a:r>
              <a:rPr sz="3000" spc="-105" dirty="0">
                <a:latin typeface="Arial"/>
                <a:cs typeface="Arial"/>
              </a:rPr>
              <a:t>relación </a:t>
            </a:r>
            <a:r>
              <a:rPr sz="3000" spc="-254" dirty="0">
                <a:latin typeface="Arial"/>
                <a:cs typeface="Arial"/>
              </a:rPr>
              <a:t>se </a:t>
            </a:r>
            <a:r>
              <a:rPr sz="3000" spc="-180" dirty="0">
                <a:latin typeface="Arial"/>
                <a:cs typeface="Arial"/>
              </a:rPr>
              <a:t>expresa </a:t>
            </a:r>
            <a:r>
              <a:rPr sz="3000" spc="-140" dirty="0">
                <a:latin typeface="Arial"/>
                <a:cs typeface="Arial"/>
              </a:rPr>
              <a:t>como  </a:t>
            </a:r>
            <a:r>
              <a:rPr sz="3000" spc="-80" dirty="0">
                <a:latin typeface="Arial"/>
                <a:cs typeface="Arial"/>
              </a:rPr>
              <a:t>proporción </a:t>
            </a:r>
            <a:r>
              <a:rPr sz="3000" spc="-114" dirty="0">
                <a:latin typeface="Arial"/>
                <a:cs typeface="Arial"/>
              </a:rPr>
              <a:t>numérica </a:t>
            </a:r>
            <a:r>
              <a:rPr sz="3000" spc="-50" dirty="0">
                <a:latin typeface="Arial"/>
                <a:cs typeface="Arial"/>
              </a:rPr>
              <a:t>por </a:t>
            </a:r>
            <a:r>
              <a:rPr sz="3000" spc="-90" dirty="0">
                <a:latin typeface="Arial"/>
                <a:cs typeface="Arial"/>
              </a:rPr>
              <a:t>medio </a:t>
            </a:r>
            <a:r>
              <a:rPr sz="3000" spc="-140" dirty="0">
                <a:latin typeface="Arial"/>
                <a:cs typeface="Arial"/>
              </a:rPr>
              <a:t>de </a:t>
            </a:r>
            <a:r>
              <a:rPr sz="3000" spc="-175" dirty="0">
                <a:latin typeface="Arial"/>
                <a:cs typeface="Arial"/>
              </a:rPr>
              <a:t>dos</a:t>
            </a:r>
            <a:r>
              <a:rPr sz="3000" spc="-509" dirty="0">
                <a:latin typeface="Arial"/>
                <a:cs typeface="Arial"/>
              </a:rPr>
              <a:t> </a:t>
            </a:r>
            <a:r>
              <a:rPr sz="3000" spc="-130" dirty="0">
                <a:latin typeface="Arial"/>
                <a:cs typeface="Arial"/>
              </a:rPr>
              <a:t>valores: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3100">
              <a:latin typeface="Times New Roman"/>
              <a:cs typeface="Times New Roman"/>
            </a:endParaRPr>
          </a:p>
          <a:p>
            <a:pPr marL="2058035" lvl="1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2057400" algn="l"/>
                <a:tab pos="2058035" algn="l"/>
              </a:tabLst>
            </a:pPr>
            <a:r>
              <a:rPr sz="3000" spc="-260" dirty="0">
                <a:latin typeface="Arial"/>
                <a:cs typeface="Arial"/>
              </a:rPr>
              <a:t>El </a:t>
            </a:r>
            <a:r>
              <a:rPr sz="3000" spc="-90" dirty="0">
                <a:latin typeface="Arial"/>
                <a:cs typeface="Arial"/>
              </a:rPr>
              <a:t>valor </a:t>
            </a:r>
            <a:r>
              <a:rPr sz="3000" spc="-225" dirty="0">
                <a:latin typeface="Arial"/>
                <a:cs typeface="Arial"/>
              </a:rPr>
              <a:t>más </a:t>
            </a:r>
            <a:r>
              <a:rPr sz="3000" spc="-100" dirty="0">
                <a:latin typeface="Arial"/>
                <a:cs typeface="Arial"/>
              </a:rPr>
              <a:t>probable</a:t>
            </a:r>
            <a:r>
              <a:rPr sz="3000" spc="-105" dirty="0">
                <a:latin typeface="Arial"/>
                <a:cs typeface="Arial"/>
              </a:rPr>
              <a:t> </a:t>
            </a:r>
            <a:r>
              <a:rPr sz="3000" spc="-145" dirty="0">
                <a:latin typeface="Arial"/>
                <a:cs typeface="Arial"/>
              </a:rPr>
              <a:t>y</a:t>
            </a:r>
            <a:endParaRPr sz="3000">
              <a:latin typeface="Arial"/>
              <a:cs typeface="Arial"/>
            </a:endParaRPr>
          </a:p>
          <a:p>
            <a:pPr marL="2058035" lvl="1" indent="-342900">
              <a:lnSpc>
                <a:spcPct val="100000"/>
              </a:lnSpc>
              <a:buChar char="•"/>
              <a:tabLst>
                <a:tab pos="2057400" algn="l"/>
                <a:tab pos="2058035" algn="l"/>
              </a:tabLst>
            </a:pPr>
            <a:r>
              <a:rPr sz="3000" spc="-260" dirty="0">
                <a:latin typeface="Arial"/>
                <a:cs typeface="Arial"/>
              </a:rPr>
              <a:t>El</a:t>
            </a:r>
            <a:r>
              <a:rPr sz="3000" spc="-195" dirty="0">
                <a:latin typeface="Arial"/>
                <a:cs typeface="Arial"/>
              </a:rPr>
              <a:t> </a:t>
            </a:r>
            <a:r>
              <a:rPr sz="3000" spc="-40" dirty="0">
                <a:latin typeface="Arial"/>
                <a:cs typeface="Arial"/>
              </a:rPr>
              <a:t>error</a:t>
            </a:r>
            <a:endParaRPr sz="3000">
              <a:latin typeface="Arial"/>
              <a:cs typeface="Arial"/>
            </a:endParaRPr>
          </a:p>
          <a:p>
            <a:pPr marL="355600" marR="673100" indent="-342900">
              <a:lnSpc>
                <a:spcPct val="80000"/>
              </a:lnSpc>
              <a:spcBef>
                <a:spcPts val="720"/>
              </a:spcBef>
              <a:buChar char="•"/>
              <a:tabLst>
                <a:tab pos="354965" algn="l"/>
                <a:tab pos="355600" algn="l"/>
              </a:tabLst>
            </a:pPr>
            <a:r>
              <a:rPr sz="3000" spc="-175" dirty="0">
                <a:latin typeface="Arial"/>
                <a:cs typeface="Arial"/>
              </a:rPr>
              <a:t>Acompañados </a:t>
            </a:r>
            <a:r>
              <a:rPr sz="3000" spc="-50" dirty="0">
                <a:latin typeface="Arial"/>
                <a:cs typeface="Arial"/>
              </a:rPr>
              <a:t>por </a:t>
            </a:r>
            <a:r>
              <a:rPr sz="3000" spc="-145" dirty="0">
                <a:latin typeface="Arial"/>
                <a:cs typeface="Arial"/>
              </a:rPr>
              <a:t>una </a:t>
            </a:r>
            <a:r>
              <a:rPr sz="3000" spc="-100" dirty="0">
                <a:latin typeface="Arial"/>
                <a:cs typeface="Arial"/>
              </a:rPr>
              <a:t>unidad </a:t>
            </a:r>
            <a:r>
              <a:rPr sz="3000" spc="-125" dirty="0">
                <a:latin typeface="Arial"/>
                <a:cs typeface="Arial"/>
              </a:rPr>
              <a:t>que corresponde</a:t>
            </a:r>
            <a:r>
              <a:rPr sz="3000" spc="-470" dirty="0">
                <a:latin typeface="Arial"/>
                <a:cs typeface="Arial"/>
              </a:rPr>
              <a:t> </a:t>
            </a:r>
            <a:r>
              <a:rPr sz="3000" spc="-105" dirty="0">
                <a:latin typeface="Arial"/>
                <a:cs typeface="Arial"/>
              </a:rPr>
              <a:t>al  </a:t>
            </a:r>
            <a:r>
              <a:rPr sz="3000" spc="-95" dirty="0">
                <a:latin typeface="Arial"/>
                <a:cs typeface="Arial"/>
              </a:rPr>
              <a:t>nombre </a:t>
            </a:r>
            <a:r>
              <a:rPr sz="3000" spc="-140" dirty="0">
                <a:latin typeface="Arial"/>
                <a:cs typeface="Arial"/>
              </a:rPr>
              <a:t>de </a:t>
            </a:r>
            <a:r>
              <a:rPr sz="3000" spc="-145" dirty="0">
                <a:latin typeface="Arial"/>
                <a:cs typeface="Arial"/>
              </a:rPr>
              <a:t>una </a:t>
            </a:r>
            <a:r>
              <a:rPr sz="3000" spc="-140" dirty="0">
                <a:latin typeface="Arial"/>
                <a:cs typeface="Arial"/>
              </a:rPr>
              <a:t>de </a:t>
            </a:r>
            <a:r>
              <a:rPr sz="3000" spc="-185" dirty="0">
                <a:latin typeface="Arial"/>
                <a:cs typeface="Arial"/>
              </a:rPr>
              <a:t>las </a:t>
            </a:r>
            <a:r>
              <a:rPr sz="3000" spc="-110" dirty="0">
                <a:latin typeface="Arial"/>
                <a:cs typeface="Arial"/>
              </a:rPr>
              <a:t>entidades, </a:t>
            </a:r>
            <a:r>
              <a:rPr sz="3000" spc="-120" dirty="0">
                <a:latin typeface="Arial"/>
                <a:cs typeface="Arial"/>
              </a:rPr>
              <a:t>adoptada </a:t>
            </a:r>
            <a:r>
              <a:rPr sz="3000" spc="-140" dirty="0">
                <a:latin typeface="Arial"/>
                <a:cs typeface="Arial"/>
              </a:rPr>
              <a:t>como  </a:t>
            </a:r>
            <a:r>
              <a:rPr sz="3000" spc="-65" dirty="0">
                <a:latin typeface="Arial"/>
                <a:cs typeface="Arial"/>
              </a:rPr>
              <a:t>patrón </a:t>
            </a:r>
            <a:r>
              <a:rPr sz="3000" spc="-90" dirty="0">
                <a:latin typeface="Arial"/>
                <a:cs typeface="Arial"/>
              </a:rPr>
              <a:t>o </a:t>
            </a:r>
            <a:r>
              <a:rPr sz="3000" spc="-110" dirty="0">
                <a:latin typeface="Arial"/>
                <a:cs typeface="Arial"/>
              </a:rPr>
              <a:t>referencia </a:t>
            </a:r>
            <a:r>
              <a:rPr sz="3000" spc="-140" dirty="0">
                <a:latin typeface="Arial"/>
                <a:cs typeface="Arial"/>
              </a:rPr>
              <a:t>de </a:t>
            </a:r>
            <a:r>
              <a:rPr sz="3000" spc="-110" dirty="0">
                <a:latin typeface="Arial"/>
                <a:cs typeface="Arial"/>
              </a:rPr>
              <a:t>la</a:t>
            </a:r>
            <a:r>
              <a:rPr sz="3000" spc="-459" dirty="0">
                <a:latin typeface="Arial"/>
                <a:cs typeface="Arial"/>
              </a:rPr>
              <a:t> </a:t>
            </a:r>
            <a:r>
              <a:rPr sz="3000" spc="-100" dirty="0">
                <a:latin typeface="Arial"/>
                <a:cs typeface="Arial"/>
              </a:rPr>
              <a:t>medición.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8025" y="3861053"/>
            <a:ext cx="2085975" cy="1428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870"/>
    </mc:Choice>
    <mc:Fallback xmlns="">
      <p:transition spd="slow" advTm="226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4052" y="462915"/>
            <a:ext cx="77990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275" dirty="0">
                <a:latin typeface="Arial"/>
                <a:cs typeface="Arial"/>
              </a:rPr>
              <a:t>Magnitudes </a:t>
            </a:r>
            <a:r>
              <a:rPr b="1" spc="-370" dirty="0">
                <a:latin typeface="Arial"/>
                <a:cs typeface="Arial"/>
              </a:rPr>
              <a:t>analógicas </a:t>
            </a:r>
            <a:r>
              <a:rPr b="1" spc="-365" dirty="0">
                <a:latin typeface="Arial"/>
                <a:cs typeface="Arial"/>
              </a:rPr>
              <a:t>y</a:t>
            </a:r>
            <a:r>
              <a:rPr b="1" spc="-90" dirty="0">
                <a:latin typeface="Arial"/>
                <a:cs typeface="Arial"/>
              </a:rPr>
              <a:t> </a:t>
            </a:r>
            <a:r>
              <a:rPr b="1" spc="-285" dirty="0">
                <a:latin typeface="Arial"/>
                <a:cs typeface="Arial"/>
              </a:rPr>
              <a:t>digitales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57" y="1527175"/>
            <a:ext cx="8040370" cy="5056505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355600" marR="5080" indent="-342900">
              <a:lnSpc>
                <a:spcPct val="80000"/>
              </a:lnSpc>
              <a:spcBef>
                <a:spcPts val="820"/>
              </a:spcBef>
              <a:buChar char="•"/>
              <a:tabLst>
                <a:tab pos="354965" algn="l"/>
                <a:tab pos="355600" algn="l"/>
              </a:tabLst>
            </a:pPr>
            <a:r>
              <a:rPr sz="3000" spc="-254" dirty="0">
                <a:latin typeface="Arial"/>
                <a:cs typeface="Arial"/>
              </a:rPr>
              <a:t>Para </a:t>
            </a:r>
            <a:r>
              <a:rPr sz="3000" spc="-120" dirty="0">
                <a:latin typeface="Arial"/>
                <a:cs typeface="Arial"/>
              </a:rPr>
              <a:t>realizar </a:t>
            </a:r>
            <a:r>
              <a:rPr sz="3000" spc="-130" dirty="0">
                <a:latin typeface="Arial"/>
                <a:cs typeface="Arial"/>
              </a:rPr>
              <a:t>mediciones </a:t>
            </a:r>
            <a:r>
              <a:rPr sz="3000" spc="-254" dirty="0">
                <a:latin typeface="Arial"/>
                <a:cs typeface="Arial"/>
              </a:rPr>
              <a:t>se </a:t>
            </a:r>
            <a:r>
              <a:rPr sz="3000" spc="-125" dirty="0">
                <a:latin typeface="Arial"/>
                <a:cs typeface="Arial"/>
              </a:rPr>
              <a:t>puede </a:t>
            </a:r>
            <a:r>
              <a:rPr sz="3000" spc="-105" dirty="0">
                <a:latin typeface="Arial"/>
                <a:cs typeface="Arial"/>
              </a:rPr>
              <a:t>emplear </a:t>
            </a:r>
            <a:r>
              <a:rPr sz="3000" spc="-110" dirty="0">
                <a:latin typeface="Arial"/>
                <a:cs typeface="Arial"/>
              </a:rPr>
              <a:t>la  </a:t>
            </a:r>
            <a:r>
              <a:rPr sz="3000" spc="-155" dirty="0">
                <a:latin typeface="Arial"/>
                <a:cs typeface="Arial"/>
              </a:rPr>
              <a:t>misma </a:t>
            </a:r>
            <a:r>
              <a:rPr sz="3000" spc="-85" dirty="0">
                <a:latin typeface="Arial"/>
                <a:cs typeface="Arial"/>
              </a:rPr>
              <a:t>magnitud, </a:t>
            </a:r>
            <a:r>
              <a:rPr sz="3000" spc="-50" dirty="0">
                <a:latin typeface="Arial"/>
                <a:cs typeface="Arial"/>
              </a:rPr>
              <a:t>por </a:t>
            </a:r>
            <a:r>
              <a:rPr sz="3000" spc="-90" dirty="0">
                <a:latin typeface="Arial"/>
                <a:cs typeface="Arial"/>
              </a:rPr>
              <a:t>ejemplo, </a:t>
            </a:r>
            <a:r>
              <a:rPr sz="3000" spc="-145" dirty="0">
                <a:latin typeface="Arial"/>
                <a:cs typeface="Arial"/>
              </a:rPr>
              <a:t>una </a:t>
            </a:r>
            <a:r>
              <a:rPr sz="3000" spc="-90" dirty="0">
                <a:latin typeface="Arial"/>
                <a:cs typeface="Arial"/>
              </a:rPr>
              <a:t>cinta </a:t>
            </a:r>
            <a:r>
              <a:rPr sz="3000" spc="-85" dirty="0">
                <a:latin typeface="Arial"/>
                <a:cs typeface="Arial"/>
              </a:rPr>
              <a:t>métrica  </a:t>
            </a:r>
            <a:r>
              <a:rPr sz="3000" spc="-150" dirty="0">
                <a:latin typeface="Arial"/>
                <a:cs typeface="Arial"/>
              </a:rPr>
              <a:t>para </a:t>
            </a:r>
            <a:r>
              <a:rPr sz="3000" spc="-65" dirty="0">
                <a:latin typeface="Arial"/>
                <a:cs typeface="Arial"/>
              </a:rPr>
              <a:t>medir </a:t>
            </a:r>
            <a:r>
              <a:rPr sz="3000" spc="-80" dirty="0">
                <a:latin typeface="Arial"/>
                <a:cs typeface="Arial"/>
              </a:rPr>
              <a:t>el </a:t>
            </a:r>
            <a:r>
              <a:rPr sz="3000" spc="-120" dirty="0">
                <a:latin typeface="Arial"/>
                <a:cs typeface="Arial"/>
              </a:rPr>
              <a:t>largo </a:t>
            </a:r>
            <a:r>
              <a:rPr sz="3000" spc="-140" dirty="0">
                <a:latin typeface="Arial"/>
                <a:cs typeface="Arial"/>
              </a:rPr>
              <a:t>de </a:t>
            </a:r>
            <a:r>
              <a:rPr sz="3000" spc="-145" dirty="0">
                <a:latin typeface="Arial"/>
                <a:cs typeface="Arial"/>
              </a:rPr>
              <a:t>una </a:t>
            </a:r>
            <a:r>
              <a:rPr sz="3000" spc="-120" dirty="0">
                <a:latin typeface="Arial"/>
                <a:cs typeface="Arial"/>
              </a:rPr>
              <a:t>pared </a:t>
            </a:r>
            <a:r>
              <a:rPr sz="3000" spc="-60" dirty="0">
                <a:latin typeface="Arial"/>
                <a:cs typeface="Arial"/>
              </a:rPr>
              <a:t>(longitud </a:t>
            </a:r>
            <a:r>
              <a:rPr sz="3000" spc="-150" dirty="0">
                <a:latin typeface="Arial"/>
                <a:cs typeface="Arial"/>
              </a:rPr>
              <a:t>para  </a:t>
            </a:r>
            <a:r>
              <a:rPr sz="3000" spc="-65" dirty="0">
                <a:latin typeface="Arial"/>
                <a:cs typeface="Arial"/>
              </a:rPr>
              <a:t>medir </a:t>
            </a:r>
            <a:r>
              <a:rPr sz="3000" spc="-60" dirty="0">
                <a:latin typeface="Arial"/>
                <a:cs typeface="Arial"/>
              </a:rPr>
              <a:t>longitud) </a:t>
            </a:r>
            <a:r>
              <a:rPr sz="3000" spc="-90" dirty="0">
                <a:latin typeface="Arial"/>
                <a:cs typeface="Arial"/>
              </a:rPr>
              <a:t>o </a:t>
            </a:r>
            <a:r>
              <a:rPr sz="3000" spc="-135" dirty="0">
                <a:latin typeface="Arial"/>
                <a:cs typeface="Arial"/>
              </a:rPr>
              <a:t>en </a:t>
            </a:r>
            <a:r>
              <a:rPr sz="3000" spc="-145" dirty="0">
                <a:latin typeface="Arial"/>
                <a:cs typeface="Arial"/>
              </a:rPr>
              <a:t>una </a:t>
            </a:r>
            <a:r>
              <a:rPr sz="3000" spc="-180" dirty="0">
                <a:latin typeface="Arial"/>
                <a:cs typeface="Arial"/>
              </a:rPr>
              <a:t>balanza </a:t>
            </a:r>
            <a:r>
              <a:rPr sz="3000" spc="-140" dirty="0">
                <a:latin typeface="Arial"/>
                <a:cs typeface="Arial"/>
              </a:rPr>
              <a:t>de </a:t>
            </a:r>
            <a:r>
              <a:rPr sz="3000" spc="-65" dirty="0">
                <a:latin typeface="Arial"/>
                <a:cs typeface="Arial"/>
              </a:rPr>
              <a:t>platillos, </a:t>
            </a:r>
            <a:r>
              <a:rPr sz="3000" spc="-260" dirty="0">
                <a:latin typeface="Arial"/>
                <a:cs typeface="Arial"/>
              </a:rPr>
              <a:t>se  </a:t>
            </a:r>
            <a:r>
              <a:rPr sz="3000" spc="-150" dirty="0">
                <a:latin typeface="Arial"/>
                <a:cs typeface="Arial"/>
              </a:rPr>
              <a:t>colocan </a:t>
            </a:r>
            <a:r>
              <a:rPr sz="3000" spc="-235" dirty="0">
                <a:latin typeface="Arial"/>
                <a:cs typeface="Arial"/>
              </a:rPr>
              <a:t>pesas </a:t>
            </a:r>
            <a:r>
              <a:rPr sz="3000" spc="-140" dirty="0">
                <a:latin typeface="Arial"/>
                <a:cs typeface="Arial"/>
              </a:rPr>
              <a:t>de </a:t>
            </a:r>
            <a:r>
              <a:rPr sz="3000" spc="-175" dirty="0">
                <a:latin typeface="Arial"/>
                <a:cs typeface="Arial"/>
              </a:rPr>
              <a:t>peso </a:t>
            </a:r>
            <a:r>
              <a:rPr sz="3000" spc="-120" dirty="0">
                <a:latin typeface="Arial"/>
                <a:cs typeface="Arial"/>
              </a:rPr>
              <a:t>conocido </a:t>
            </a:r>
            <a:r>
              <a:rPr sz="3000" spc="-135" dirty="0">
                <a:latin typeface="Arial"/>
                <a:cs typeface="Arial"/>
              </a:rPr>
              <a:t>en </a:t>
            </a:r>
            <a:r>
              <a:rPr sz="3000" spc="-95" dirty="0">
                <a:latin typeface="Arial"/>
                <a:cs typeface="Arial"/>
              </a:rPr>
              <a:t>un </a:t>
            </a:r>
            <a:r>
              <a:rPr sz="3000" spc="-30" dirty="0">
                <a:latin typeface="Arial"/>
                <a:cs typeface="Arial"/>
              </a:rPr>
              <a:t>platillo </a:t>
            </a:r>
            <a:r>
              <a:rPr sz="3000" spc="-145" dirty="0">
                <a:latin typeface="Arial"/>
                <a:cs typeface="Arial"/>
              </a:rPr>
              <a:t>y </a:t>
            </a:r>
            <a:r>
              <a:rPr sz="3000" spc="-175" dirty="0">
                <a:latin typeface="Arial"/>
                <a:cs typeface="Arial"/>
              </a:rPr>
              <a:t>–  </a:t>
            </a:r>
            <a:r>
              <a:rPr sz="3000" spc="-50" dirty="0">
                <a:latin typeface="Arial"/>
                <a:cs typeface="Arial"/>
              </a:rPr>
              <a:t>por </a:t>
            </a:r>
            <a:r>
              <a:rPr sz="3000" spc="-80" dirty="0">
                <a:latin typeface="Arial"/>
                <a:cs typeface="Arial"/>
              </a:rPr>
              <a:t>ejemplo </a:t>
            </a:r>
            <a:r>
              <a:rPr sz="3000" spc="-150" dirty="0">
                <a:latin typeface="Arial"/>
                <a:cs typeface="Arial"/>
              </a:rPr>
              <a:t>–una </a:t>
            </a:r>
            <a:r>
              <a:rPr sz="3000" spc="-105" dirty="0">
                <a:latin typeface="Arial"/>
                <a:cs typeface="Arial"/>
              </a:rPr>
              <a:t>cantidad </a:t>
            </a:r>
            <a:r>
              <a:rPr sz="3000" spc="-140" dirty="0">
                <a:latin typeface="Arial"/>
                <a:cs typeface="Arial"/>
              </a:rPr>
              <a:t>de </a:t>
            </a:r>
            <a:r>
              <a:rPr sz="3000" spc="-105" dirty="0">
                <a:latin typeface="Arial"/>
                <a:cs typeface="Arial"/>
              </a:rPr>
              <a:t>harina </a:t>
            </a:r>
            <a:r>
              <a:rPr sz="3000" spc="-140" dirty="0">
                <a:latin typeface="Arial"/>
                <a:cs typeface="Arial"/>
              </a:rPr>
              <a:t>de </a:t>
            </a:r>
            <a:r>
              <a:rPr sz="3000" spc="-114" dirty="0">
                <a:latin typeface="Arial"/>
                <a:cs typeface="Arial"/>
              </a:rPr>
              <a:t>la</a:t>
            </a:r>
            <a:r>
              <a:rPr sz="3000" spc="-625" dirty="0">
                <a:latin typeface="Arial"/>
                <a:cs typeface="Arial"/>
              </a:rPr>
              <a:t> </a:t>
            </a:r>
            <a:r>
              <a:rPr sz="3000" spc="-135" dirty="0">
                <a:latin typeface="Arial"/>
                <a:cs typeface="Arial"/>
              </a:rPr>
              <a:t>cual </a:t>
            </a:r>
            <a:r>
              <a:rPr sz="3000" spc="-260" dirty="0">
                <a:latin typeface="Arial"/>
                <a:cs typeface="Arial"/>
              </a:rPr>
              <a:t>se  </a:t>
            </a:r>
            <a:r>
              <a:rPr sz="3000" spc="-204" dirty="0">
                <a:latin typeface="Arial"/>
                <a:cs typeface="Arial"/>
              </a:rPr>
              <a:t>desea </a:t>
            </a:r>
            <a:r>
              <a:rPr sz="3000" spc="-135" dirty="0">
                <a:latin typeface="Arial"/>
                <a:cs typeface="Arial"/>
              </a:rPr>
              <a:t>conocer </a:t>
            </a:r>
            <a:r>
              <a:rPr sz="3000" spc="-80" dirty="0">
                <a:latin typeface="Arial"/>
                <a:cs typeface="Arial"/>
              </a:rPr>
              <a:t>el </a:t>
            </a:r>
            <a:r>
              <a:rPr sz="3000" spc="-175" dirty="0">
                <a:latin typeface="Arial"/>
                <a:cs typeface="Arial"/>
              </a:rPr>
              <a:t>peso </a:t>
            </a:r>
            <a:r>
              <a:rPr sz="3000" spc="-135" dirty="0">
                <a:latin typeface="Arial"/>
                <a:cs typeface="Arial"/>
              </a:rPr>
              <a:t>en </a:t>
            </a:r>
            <a:r>
              <a:rPr sz="3000" spc="-80" dirty="0">
                <a:latin typeface="Arial"/>
                <a:cs typeface="Arial"/>
              </a:rPr>
              <a:t>el </a:t>
            </a:r>
            <a:r>
              <a:rPr sz="3000" spc="-5" dirty="0">
                <a:latin typeface="Arial"/>
                <a:cs typeface="Arial"/>
              </a:rPr>
              <a:t>otro </a:t>
            </a:r>
            <a:r>
              <a:rPr sz="3000" spc="-30" dirty="0">
                <a:latin typeface="Arial"/>
                <a:cs typeface="Arial"/>
              </a:rPr>
              <a:t>platillo; </a:t>
            </a:r>
            <a:r>
              <a:rPr sz="3000" spc="-160" dirty="0">
                <a:latin typeface="Arial"/>
                <a:cs typeface="Arial"/>
              </a:rPr>
              <a:t>hasta  </a:t>
            </a:r>
            <a:r>
              <a:rPr sz="3000" spc="-95" dirty="0">
                <a:latin typeface="Arial"/>
                <a:cs typeface="Arial"/>
              </a:rPr>
              <a:t>lograr </a:t>
            </a:r>
            <a:r>
              <a:rPr sz="3000" spc="-80" dirty="0">
                <a:latin typeface="Arial"/>
                <a:cs typeface="Arial"/>
              </a:rPr>
              <a:t>el </a:t>
            </a:r>
            <a:r>
              <a:rPr sz="3000" spc="-50" dirty="0">
                <a:latin typeface="Arial"/>
                <a:cs typeface="Arial"/>
              </a:rPr>
              <a:t>equilibrio </a:t>
            </a:r>
            <a:r>
              <a:rPr sz="3000" spc="-155" dirty="0">
                <a:latin typeface="Arial"/>
                <a:cs typeface="Arial"/>
              </a:rPr>
              <a:t>(peso </a:t>
            </a:r>
            <a:r>
              <a:rPr sz="3000" spc="-145" dirty="0">
                <a:latin typeface="Arial"/>
                <a:cs typeface="Arial"/>
              </a:rPr>
              <a:t>para </a:t>
            </a:r>
            <a:r>
              <a:rPr sz="3000" spc="-65" dirty="0">
                <a:latin typeface="Arial"/>
                <a:cs typeface="Arial"/>
              </a:rPr>
              <a:t>medir</a:t>
            </a:r>
            <a:r>
              <a:rPr sz="3000" spc="-450" dirty="0">
                <a:latin typeface="Arial"/>
                <a:cs typeface="Arial"/>
              </a:rPr>
              <a:t> </a:t>
            </a:r>
            <a:r>
              <a:rPr sz="3000" spc="-140" dirty="0">
                <a:latin typeface="Arial"/>
                <a:cs typeface="Arial"/>
              </a:rPr>
              <a:t>peso).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3750">
              <a:latin typeface="Times New Roman"/>
              <a:cs typeface="Times New Roman"/>
            </a:endParaRPr>
          </a:p>
          <a:p>
            <a:pPr marL="355600" marR="621030" indent="-342900">
              <a:lnSpc>
                <a:spcPct val="80000"/>
              </a:lnSpc>
              <a:buChar char="•"/>
              <a:tabLst>
                <a:tab pos="354965" algn="l"/>
                <a:tab pos="355600" algn="l"/>
              </a:tabLst>
            </a:pPr>
            <a:r>
              <a:rPr sz="3000" spc="-235" dirty="0">
                <a:latin typeface="Arial"/>
                <a:cs typeface="Arial"/>
              </a:rPr>
              <a:t>Sin </a:t>
            </a:r>
            <a:r>
              <a:rPr sz="3000" spc="-140" dirty="0">
                <a:latin typeface="Arial"/>
                <a:cs typeface="Arial"/>
              </a:rPr>
              <a:t>embargo, </a:t>
            </a:r>
            <a:r>
              <a:rPr sz="3000" spc="-135" dirty="0">
                <a:latin typeface="Arial"/>
                <a:cs typeface="Arial"/>
              </a:rPr>
              <a:t>en </a:t>
            </a:r>
            <a:r>
              <a:rPr sz="3000" spc="-105" dirty="0">
                <a:latin typeface="Arial"/>
                <a:cs typeface="Arial"/>
              </a:rPr>
              <a:t>otras </a:t>
            </a:r>
            <a:r>
              <a:rPr sz="3000" spc="-175" dirty="0">
                <a:latin typeface="Arial"/>
                <a:cs typeface="Arial"/>
              </a:rPr>
              <a:t>ocasiones </a:t>
            </a:r>
            <a:r>
              <a:rPr sz="3000" spc="-254" dirty="0">
                <a:latin typeface="Arial"/>
                <a:cs typeface="Arial"/>
              </a:rPr>
              <a:t>se </a:t>
            </a:r>
            <a:r>
              <a:rPr sz="3000" spc="-75" dirty="0">
                <a:latin typeface="Arial"/>
                <a:cs typeface="Arial"/>
              </a:rPr>
              <a:t>utiliza </a:t>
            </a:r>
            <a:r>
              <a:rPr sz="3000" spc="-145" dirty="0">
                <a:latin typeface="Arial"/>
                <a:cs typeface="Arial"/>
              </a:rPr>
              <a:t>una  </a:t>
            </a:r>
            <a:r>
              <a:rPr sz="3000" spc="-90" dirty="0">
                <a:latin typeface="Arial"/>
                <a:cs typeface="Arial"/>
              </a:rPr>
              <a:t>magnitud </a:t>
            </a:r>
            <a:r>
              <a:rPr sz="3000" spc="-150" dirty="0">
                <a:latin typeface="Arial"/>
                <a:cs typeface="Arial"/>
              </a:rPr>
              <a:t>para </a:t>
            </a:r>
            <a:r>
              <a:rPr sz="3000" spc="-65" dirty="0">
                <a:latin typeface="Arial"/>
                <a:cs typeface="Arial"/>
              </a:rPr>
              <a:t>medir </a:t>
            </a:r>
            <a:r>
              <a:rPr sz="3000" spc="-50" dirty="0">
                <a:latin typeface="Arial"/>
                <a:cs typeface="Arial"/>
              </a:rPr>
              <a:t>otra </a:t>
            </a:r>
            <a:r>
              <a:rPr sz="3000" spc="-70" dirty="0">
                <a:latin typeface="Arial"/>
                <a:cs typeface="Arial"/>
              </a:rPr>
              <a:t>diferente.</a:t>
            </a:r>
            <a:r>
              <a:rPr sz="3000" spc="-445" dirty="0">
                <a:latin typeface="Arial"/>
                <a:cs typeface="Arial"/>
              </a:rPr>
              <a:t> </a:t>
            </a:r>
            <a:r>
              <a:rPr sz="3000" u="heavy" spc="-20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Ambas</a:t>
            </a:r>
            <a:endParaRPr sz="3000">
              <a:latin typeface="Arial"/>
              <a:cs typeface="Arial"/>
            </a:endParaRPr>
          </a:p>
          <a:p>
            <a:pPr marL="354965">
              <a:lnSpc>
                <a:spcPts val="2520"/>
              </a:lnSpc>
            </a:pPr>
            <a:r>
              <a:rPr sz="3000" u="heavy" spc="-7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000" u="heavy" spc="-1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magnitudes </a:t>
            </a:r>
            <a:r>
              <a:rPr sz="3000" u="heavy" spc="-17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son </a:t>
            </a:r>
            <a:r>
              <a:rPr sz="3000" u="heavy" spc="-1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“análogas”,</a:t>
            </a:r>
            <a:r>
              <a:rPr sz="3000" u="heavy" spc="-26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3000" u="heavy" spc="-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tienen</a:t>
            </a:r>
            <a:endParaRPr sz="3000">
              <a:latin typeface="Arial"/>
              <a:cs typeface="Arial"/>
            </a:endParaRPr>
          </a:p>
          <a:p>
            <a:pPr marL="354965">
              <a:lnSpc>
                <a:spcPts val="3240"/>
              </a:lnSpc>
            </a:pPr>
            <a:r>
              <a:rPr sz="3000" u="heavy" spc="-9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comportamientos</a:t>
            </a:r>
            <a:r>
              <a:rPr sz="3000" u="heavy" spc="-19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3000" u="heavy" spc="-1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semejantes.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740"/>
    </mc:Choice>
    <mc:Fallback>
      <p:transition spd="slow" advTm="78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5512" y="462915"/>
            <a:ext cx="72929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Magnitudes </a:t>
            </a:r>
            <a:r>
              <a:rPr spc="-204" dirty="0"/>
              <a:t>discretas </a:t>
            </a:r>
            <a:r>
              <a:rPr spc="-130" dirty="0"/>
              <a:t>o</a:t>
            </a:r>
            <a:r>
              <a:rPr spc="-365" dirty="0"/>
              <a:t> </a:t>
            </a:r>
            <a:r>
              <a:rPr spc="-150" dirty="0"/>
              <a:t>digitales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57" y="1608454"/>
            <a:ext cx="7829550" cy="1976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285" dirty="0">
                <a:latin typeface="Arial"/>
                <a:cs typeface="Arial"/>
              </a:rPr>
              <a:t>Son </a:t>
            </a:r>
            <a:r>
              <a:rPr sz="3200" spc="-145" dirty="0">
                <a:latin typeface="Arial"/>
                <a:cs typeface="Arial"/>
              </a:rPr>
              <a:t>representadas </a:t>
            </a:r>
            <a:r>
              <a:rPr sz="3200" spc="-55" dirty="0">
                <a:latin typeface="Arial"/>
                <a:cs typeface="Arial"/>
              </a:rPr>
              <a:t>por </a:t>
            </a:r>
            <a:r>
              <a:rPr sz="3200" spc="-140" dirty="0">
                <a:latin typeface="Arial"/>
                <a:cs typeface="Arial"/>
              </a:rPr>
              <a:t>números </a:t>
            </a:r>
            <a:r>
              <a:rPr sz="3200" spc="-110" dirty="0">
                <a:latin typeface="Arial"/>
                <a:cs typeface="Arial"/>
              </a:rPr>
              <a:t>enteros. </a:t>
            </a:r>
            <a:r>
              <a:rPr sz="3200" spc="-200" dirty="0">
                <a:latin typeface="Arial"/>
                <a:cs typeface="Arial"/>
              </a:rPr>
              <a:t>Por  </a:t>
            </a:r>
            <a:r>
              <a:rPr sz="3200" spc="-100" dirty="0">
                <a:latin typeface="Arial"/>
                <a:cs typeface="Arial"/>
              </a:rPr>
              <a:t>ejemplo, </a:t>
            </a:r>
            <a:r>
              <a:rPr sz="3200" spc="-114" dirty="0">
                <a:latin typeface="Arial"/>
                <a:cs typeface="Arial"/>
              </a:rPr>
              <a:t>la </a:t>
            </a:r>
            <a:r>
              <a:rPr sz="3200" spc="-110" dirty="0">
                <a:latin typeface="Arial"/>
                <a:cs typeface="Arial"/>
              </a:rPr>
              <a:t>cantidad </a:t>
            </a:r>
            <a:r>
              <a:rPr sz="3200" spc="-150" dirty="0">
                <a:latin typeface="Arial"/>
                <a:cs typeface="Arial"/>
              </a:rPr>
              <a:t>de </a:t>
            </a:r>
            <a:r>
              <a:rPr sz="3200" spc="-130" dirty="0">
                <a:latin typeface="Arial"/>
                <a:cs typeface="Arial"/>
              </a:rPr>
              <a:t>átomos </a:t>
            </a:r>
            <a:r>
              <a:rPr sz="3200" spc="-150" dirty="0">
                <a:latin typeface="Arial"/>
                <a:cs typeface="Arial"/>
              </a:rPr>
              <a:t>de</a:t>
            </a:r>
            <a:r>
              <a:rPr sz="3200" spc="-434" dirty="0">
                <a:latin typeface="Arial"/>
                <a:cs typeface="Arial"/>
              </a:rPr>
              <a:t> </a:t>
            </a:r>
            <a:r>
              <a:rPr sz="3200" spc="-110" dirty="0">
                <a:latin typeface="Arial"/>
                <a:cs typeface="Arial"/>
              </a:rPr>
              <a:t>hidrógeno  </a:t>
            </a:r>
            <a:r>
              <a:rPr sz="3200" spc="-145" dirty="0">
                <a:latin typeface="Arial"/>
                <a:cs typeface="Arial"/>
              </a:rPr>
              <a:t>en </a:t>
            </a:r>
            <a:r>
              <a:rPr sz="3200" spc="-150" dirty="0">
                <a:latin typeface="Arial"/>
                <a:cs typeface="Arial"/>
              </a:rPr>
              <a:t>una </a:t>
            </a:r>
            <a:r>
              <a:rPr sz="3200" spc="-120" dirty="0">
                <a:latin typeface="Arial"/>
                <a:cs typeface="Arial"/>
              </a:rPr>
              <a:t>molécula </a:t>
            </a:r>
            <a:r>
              <a:rPr sz="3200" spc="-145" dirty="0">
                <a:latin typeface="Arial"/>
                <a:cs typeface="Arial"/>
              </a:rPr>
              <a:t>de </a:t>
            </a:r>
            <a:r>
              <a:rPr sz="3200" spc="-220" dirty="0">
                <a:latin typeface="Arial"/>
                <a:cs typeface="Arial"/>
              </a:rPr>
              <a:t>agua </a:t>
            </a:r>
            <a:r>
              <a:rPr sz="3200" spc="-95" dirty="0">
                <a:latin typeface="Arial"/>
                <a:cs typeface="Arial"/>
              </a:rPr>
              <a:t>o </a:t>
            </a:r>
            <a:r>
              <a:rPr sz="3200" spc="-114" dirty="0">
                <a:latin typeface="Arial"/>
                <a:cs typeface="Arial"/>
              </a:rPr>
              <a:t>la </a:t>
            </a:r>
            <a:r>
              <a:rPr sz="3200" spc="-110" dirty="0">
                <a:latin typeface="Arial"/>
                <a:cs typeface="Arial"/>
              </a:rPr>
              <a:t>cantidad </a:t>
            </a:r>
            <a:r>
              <a:rPr sz="3200" spc="-150" dirty="0">
                <a:latin typeface="Arial"/>
                <a:cs typeface="Arial"/>
              </a:rPr>
              <a:t>de  </a:t>
            </a:r>
            <a:r>
              <a:rPr sz="3200" spc="-114" dirty="0">
                <a:latin typeface="Arial"/>
                <a:cs typeface="Arial"/>
              </a:rPr>
              <a:t>electrones </a:t>
            </a:r>
            <a:r>
              <a:rPr sz="3200" spc="-145" dirty="0">
                <a:latin typeface="Arial"/>
                <a:cs typeface="Arial"/>
              </a:rPr>
              <a:t>en </a:t>
            </a:r>
            <a:r>
              <a:rPr sz="3200" spc="-105" dirty="0">
                <a:latin typeface="Arial"/>
                <a:cs typeface="Arial"/>
              </a:rPr>
              <a:t>un</a:t>
            </a:r>
            <a:r>
              <a:rPr sz="3200" spc="-295" dirty="0">
                <a:latin typeface="Arial"/>
                <a:cs typeface="Arial"/>
              </a:rPr>
              <a:t> </a:t>
            </a:r>
            <a:r>
              <a:rPr sz="3200" spc="-85" dirty="0">
                <a:latin typeface="Arial"/>
                <a:cs typeface="Arial"/>
              </a:rPr>
              <a:t>átomo.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77157" y="3861015"/>
            <a:ext cx="3467076" cy="20127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09442" y="3854665"/>
            <a:ext cx="3541395" cy="2101215"/>
          </a:xfrm>
          <a:custGeom>
            <a:avLst/>
            <a:gdLst/>
            <a:ahLst/>
            <a:cxnLst/>
            <a:rect l="l" t="t" r="r" b="b"/>
            <a:pathLst>
              <a:path w="3541395" h="2101215">
                <a:moveTo>
                  <a:pt x="0" y="2100961"/>
                </a:moveTo>
                <a:lnTo>
                  <a:pt x="3541140" y="2100961"/>
                </a:lnTo>
                <a:lnTo>
                  <a:pt x="3541140" y="0"/>
                </a:lnTo>
                <a:lnTo>
                  <a:pt x="0" y="0"/>
                </a:lnTo>
                <a:lnTo>
                  <a:pt x="0" y="2100961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016"/>
    </mc:Choice>
    <mc:Fallback>
      <p:transition spd="slow" advTm="37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20570" y="188023"/>
            <a:ext cx="512381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Magnitudes</a:t>
            </a:r>
            <a:r>
              <a:rPr spc="-275" dirty="0"/>
              <a:t> </a:t>
            </a:r>
            <a:r>
              <a:rPr spc="-220" dirty="0"/>
              <a:t>Continuas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845502"/>
            <a:ext cx="8561705" cy="3771802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355600" marR="193675" indent="-342900">
              <a:lnSpc>
                <a:spcPts val="2600"/>
              </a:lnSpc>
              <a:spcBef>
                <a:spcPts val="720"/>
              </a:spcBef>
              <a:buChar char="•"/>
              <a:tabLst>
                <a:tab pos="354965" algn="l"/>
                <a:tab pos="355600" algn="l"/>
              </a:tabLst>
            </a:pPr>
            <a:r>
              <a:rPr sz="2700" spc="-250" dirty="0">
                <a:latin typeface="Arial"/>
                <a:cs typeface="Arial"/>
              </a:rPr>
              <a:t>Los </a:t>
            </a:r>
            <a:r>
              <a:rPr sz="2700" spc="-114" dirty="0">
                <a:latin typeface="Arial"/>
                <a:cs typeface="Arial"/>
              </a:rPr>
              <a:t>fenómenos </a:t>
            </a:r>
            <a:r>
              <a:rPr sz="2700" spc="-125" dirty="0">
                <a:latin typeface="Arial"/>
                <a:cs typeface="Arial"/>
              </a:rPr>
              <a:t>de </a:t>
            </a:r>
            <a:r>
              <a:rPr sz="2700" spc="-95" dirty="0">
                <a:latin typeface="Arial"/>
                <a:cs typeface="Arial"/>
              </a:rPr>
              <a:t>la </a:t>
            </a:r>
            <a:r>
              <a:rPr sz="2700" spc="-105" dirty="0">
                <a:latin typeface="Arial"/>
                <a:cs typeface="Arial"/>
              </a:rPr>
              <a:t>vida </a:t>
            </a:r>
            <a:r>
              <a:rPr sz="2700" spc="-90" dirty="0">
                <a:latin typeface="Arial"/>
                <a:cs typeface="Arial"/>
              </a:rPr>
              <a:t>real </a:t>
            </a:r>
            <a:r>
              <a:rPr sz="2700" spc="-110" dirty="0">
                <a:latin typeface="Arial"/>
                <a:cs typeface="Arial"/>
              </a:rPr>
              <a:t>que </a:t>
            </a:r>
            <a:r>
              <a:rPr sz="2700" spc="-229" dirty="0">
                <a:latin typeface="Arial"/>
                <a:cs typeface="Arial"/>
              </a:rPr>
              <a:t>se </a:t>
            </a:r>
            <a:r>
              <a:rPr sz="2700" spc="-80" dirty="0">
                <a:latin typeface="Arial"/>
                <a:cs typeface="Arial"/>
              </a:rPr>
              <a:t>miden </a:t>
            </a:r>
            <a:r>
              <a:rPr sz="2700" spc="-45" dirty="0">
                <a:latin typeface="Arial"/>
                <a:cs typeface="Arial"/>
              </a:rPr>
              <a:t>por </a:t>
            </a:r>
            <a:r>
              <a:rPr sz="2700" spc="-80" dirty="0">
                <a:latin typeface="Arial"/>
                <a:cs typeface="Arial"/>
              </a:rPr>
              <a:t>medio</a:t>
            </a:r>
            <a:r>
              <a:rPr sz="2700" spc="-440" dirty="0">
                <a:latin typeface="Arial"/>
                <a:cs typeface="Arial"/>
              </a:rPr>
              <a:t> </a:t>
            </a:r>
            <a:r>
              <a:rPr sz="2700" spc="-125" dirty="0">
                <a:latin typeface="Arial"/>
                <a:cs typeface="Arial"/>
              </a:rPr>
              <a:t>de  </a:t>
            </a:r>
            <a:r>
              <a:rPr sz="2700" spc="-110" dirty="0">
                <a:latin typeface="Arial"/>
                <a:cs typeface="Arial"/>
              </a:rPr>
              <a:t>magnitudes </a:t>
            </a:r>
            <a:r>
              <a:rPr sz="2700" spc="-160" dirty="0">
                <a:latin typeface="Arial"/>
                <a:cs typeface="Arial"/>
              </a:rPr>
              <a:t>físicas </a:t>
            </a:r>
            <a:r>
              <a:rPr sz="2150" b="1" u="heavy" spc="-17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NO </a:t>
            </a:r>
            <a:r>
              <a:rPr sz="2700" u="heavy" spc="-15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son</a:t>
            </a:r>
            <a:r>
              <a:rPr sz="2700" u="heavy" spc="-4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700" u="heavy" spc="-150" dirty="0" err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exactos</a:t>
            </a:r>
            <a:r>
              <a:rPr sz="2700" u="heavy" spc="-150" dirty="0" smtClean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.</a:t>
            </a:r>
            <a:r>
              <a:rPr lang="es-ES" sz="2700" u="heavy" spc="-150" dirty="0" smtClean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</a:p>
          <a:p>
            <a:pPr marL="355600" marR="193675" indent="-342900">
              <a:lnSpc>
                <a:spcPts val="2600"/>
              </a:lnSpc>
              <a:spcBef>
                <a:spcPts val="72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s-ES" sz="2700" u="heavy" spc="-150" dirty="0" smtClean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 representan por medio de números reales.</a:t>
            </a:r>
            <a:endParaRPr sz="2700" dirty="0">
              <a:latin typeface="Arial"/>
              <a:cs typeface="Arial"/>
            </a:endParaRPr>
          </a:p>
          <a:p>
            <a:pPr marL="355600" marR="5080" indent="-342900">
              <a:lnSpc>
                <a:spcPct val="80100"/>
              </a:lnSpc>
              <a:spcBef>
                <a:spcPts val="665"/>
              </a:spcBef>
              <a:buChar char="•"/>
              <a:tabLst>
                <a:tab pos="354965" algn="l"/>
                <a:tab pos="355600" algn="l"/>
              </a:tabLst>
            </a:pPr>
            <a:r>
              <a:rPr sz="2700" spc="-275" dirty="0">
                <a:latin typeface="Arial"/>
                <a:cs typeface="Arial"/>
              </a:rPr>
              <a:t>Si </a:t>
            </a:r>
            <a:r>
              <a:rPr sz="2700" spc="-229" dirty="0">
                <a:latin typeface="Arial"/>
                <a:cs typeface="Arial"/>
              </a:rPr>
              <a:t>se </a:t>
            </a:r>
            <a:r>
              <a:rPr sz="2700" spc="-114" dirty="0">
                <a:latin typeface="Arial"/>
                <a:cs typeface="Arial"/>
              </a:rPr>
              <a:t>grafican </a:t>
            </a:r>
            <a:r>
              <a:rPr sz="2700" spc="-125" dirty="0">
                <a:latin typeface="Arial"/>
                <a:cs typeface="Arial"/>
              </a:rPr>
              <a:t>en </a:t>
            </a:r>
            <a:r>
              <a:rPr sz="2700" spc="-90" dirty="0">
                <a:latin typeface="Arial"/>
                <a:cs typeface="Arial"/>
              </a:rPr>
              <a:t>un par </a:t>
            </a:r>
            <a:r>
              <a:rPr sz="2700" spc="-125" dirty="0">
                <a:latin typeface="Arial"/>
                <a:cs typeface="Arial"/>
              </a:rPr>
              <a:t>de </a:t>
            </a:r>
            <a:r>
              <a:rPr sz="2700" spc="-145" dirty="0">
                <a:latin typeface="Arial"/>
                <a:cs typeface="Arial"/>
              </a:rPr>
              <a:t>ejes </a:t>
            </a:r>
            <a:r>
              <a:rPr sz="2700" spc="-120" dirty="0">
                <a:latin typeface="Arial"/>
                <a:cs typeface="Arial"/>
              </a:rPr>
              <a:t>cartesianos, describen </a:t>
            </a:r>
            <a:r>
              <a:rPr sz="2700" spc="-130" dirty="0">
                <a:latin typeface="Arial"/>
                <a:cs typeface="Arial"/>
              </a:rPr>
              <a:t>una  </a:t>
            </a:r>
            <a:r>
              <a:rPr sz="2700" spc="-125" dirty="0">
                <a:latin typeface="Arial"/>
                <a:cs typeface="Arial"/>
              </a:rPr>
              <a:t>curva </a:t>
            </a:r>
            <a:r>
              <a:rPr sz="2700" spc="-114" dirty="0">
                <a:latin typeface="Arial"/>
                <a:cs typeface="Arial"/>
              </a:rPr>
              <a:t>que </a:t>
            </a:r>
            <a:r>
              <a:rPr sz="2150" b="1" spc="-175" dirty="0">
                <a:latin typeface="Arial"/>
                <a:cs typeface="Arial"/>
              </a:rPr>
              <a:t>NO </a:t>
            </a:r>
            <a:r>
              <a:rPr sz="2150" b="1" spc="-235" dirty="0">
                <a:latin typeface="Arial"/>
                <a:cs typeface="Arial"/>
              </a:rPr>
              <a:t>TIENE </a:t>
            </a:r>
            <a:r>
              <a:rPr sz="2150" b="1" spc="-370" dirty="0">
                <a:latin typeface="Arial"/>
                <a:cs typeface="Arial"/>
              </a:rPr>
              <a:t>SALTOS </a:t>
            </a:r>
            <a:r>
              <a:rPr sz="2700" spc="-140" dirty="0">
                <a:latin typeface="Arial"/>
                <a:cs typeface="Arial"/>
              </a:rPr>
              <a:t>(espacio, </a:t>
            </a:r>
            <a:r>
              <a:rPr sz="2700" spc="-55" dirty="0">
                <a:latin typeface="Arial"/>
                <a:cs typeface="Arial"/>
              </a:rPr>
              <a:t>tiempo, </a:t>
            </a:r>
            <a:r>
              <a:rPr sz="2700" spc="-105" dirty="0">
                <a:latin typeface="Arial"/>
                <a:cs typeface="Arial"/>
              </a:rPr>
              <a:t>velocidad, </a:t>
            </a:r>
            <a:r>
              <a:rPr sz="2700" spc="-85" dirty="0">
                <a:latin typeface="Arial"/>
                <a:cs typeface="Arial"/>
              </a:rPr>
              <a:t>etc.).  </a:t>
            </a:r>
            <a:r>
              <a:rPr sz="2700" spc="-135" dirty="0">
                <a:latin typeface="Arial"/>
                <a:cs typeface="Arial"/>
              </a:rPr>
              <a:t>Consecuentemente, </a:t>
            </a:r>
            <a:r>
              <a:rPr sz="2700" spc="-60" dirty="0">
                <a:latin typeface="Arial"/>
                <a:cs typeface="Arial"/>
              </a:rPr>
              <a:t>entre </a:t>
            </a:r>
            <a:r>
              <a:rPr sz="2700" spc="-125" dirty="0">
                <a:latin typeface="Arial"/>
                <a:cs typeface="Arial"/>
              </a:rPr>
              <a:t>cualesquiera </a:t>
            </a:r>
            <a:r>
              <a:rPr sz="2700" spc="-155" dirty="0">
                <a:latin typeface="Arial"/>
                <a:cs typeface="Arial"/>
              </a:rPr>
              <a:t>dos </a:t>
            </a:r>
            <a:r>
              <a:rPr sz="2700" spc="-130" dirty="0">
                <a:latin typeface="Arial"/>
                <a:cs typeface="Arial"/>
              </a:rPr>
              <a:t>valores </a:t>
            </a:r>
            <a:r>
              <a:rPr sz="2700" spc="-120" dirty="0">
                <a:latin typeface="Arial"/>
                <a:cs typeface="Arial"/>
              </a:rPr>
              <a:t>existen  </a:t>
            </a:r>
            <a:r>
              <a:rPr sz="2700" spc="-40" dirty="0">
                <a:latin typeface="Arial"/>
                <a:cs typeface="Arial"/>
              </a:rPr>
              <a:t>infinitos </a:t>
            </a:r>
            <a:r>
              <a:rPr sz="2700" spc="-90" dirty="0">
                <a:latin typeface="Arial"/>
                <a:cs typeface="Arial"/>
              </a:rPr>
              <a:t>puntos</a:t>
            </a:r>
            <a:r>
              <a:rPr sz="2700" spc="-310" dirty="0">
                <a:latin typeface="Arial"/>
                <a:cs typeface="Arial"/>
              </a:rPr>
              <a:t> </a:t>
            </a:r>
            <a:r>
              <a:rPr sz="2700" spc="-75" dirty="0">
                <a:latin typeface="Arial"/>
                <a:cs typeface="Arial"/>
              </a:rPr>
              <a:t>intermedios.</a:t>
            </a:r>
            <a:endParaRPr sz="2700" dirty="0">
              <a:latin typeface="Arial"/>
              <a:cs typeface="Arial"/>
            </a:endParaRPr>
          </a:p>
          <a:p>
            <a:pPr marL="355600" marR="831850" indent="-342900">
              <a:lnSpc>
                <a:spcPct val="79700"/>
              </a:lnSpc>
              <a:spcBef>
                <a:spcPts val="660"/>
              </a:spcBef>
              <a:buChar char="•"/>
              <a:tabLst>
                <a:tab pos="354965" algn="l"/>
                <a:tab pos="355600" algn="l"/>
              </a:tabLst>
            </a:pPr>
            <a:r>
              <a:rPr sz="2700" spc="-240" dirty="0">
                <a:latin typeface="Arial"/>
                <a:cs typeface="Arial"/>
              </a:rPr>
              <a:t>A </a:t>
            </a:r>
            <a:r>
              <a:rPr sz="2700" spc="-180" dirty="0">
                <a:latin typeface="Arial"/>
                <a:cs typeface="Arial"/>
              </a:rPr>
              <a:t>estas </a:t>
            </a:r>
            <a:r>
              <a:rPr sz="2700" spc="-110" dirty="0">
                <a:latin typeface="Arial"/>
                <a:cs typeface="Arial"/>
              </a:rPr>
              <a:t>magnitudes </a:t>
            </a:r>
            <a:r>
              <a:rPr sz="2700" spc="-105" dirty="0">
                <a:latin typeface="Arial"/>
                <a:cs typeface="Arial"/>
              </a:rPr>
              <a:t>continuas </a:t>
            </a:r>
            <a:r>
              <a:rPr sz="2700" spc="-229" dirty="0">
                <a:latin typeface="Arial"/>
                <a:cs typeface="Arial"/>
              </a:rPr>
              <a:t>se </a:t>
            </a:r>
            <a:r>
              <a:rPr sz="2700" spc="-165" dirty="0">
                <a:latin typeface="Arial"/>
                <a:cs typeface="Arial"/>
              </a:rPr>
              <a:t>las </a:t>
            </a:r>
            <a:r>
              <a:rPr sz="2700" spc="-140" dirty="0">
                <a:latin typeface="Arial"/>
                <a:cs typeface="Arial"/>
              </a:rPr>
              <a:t>suele </a:t>
            </a:r>
            <a:r>
              <a:rPr sz="2700" spc="-85" dirty="0">
                <a:latin typeface="Arial"/>
                <a:cs typeface="Arial"/>
              </a:rPr>
              <a:t>denominar  </a:t>
            </a:r>
            <a:r>
              <a:rPr sz="2700" spc="-114" dirty="0">
                <a:latin typeface="Arial"/>
                <a:cs typeface="Arial"/>
              </a:rPr>
              <a:t>“analógicas”, </a:t>
            </a:r>
            <a:r>
              <a:rPr sz="2700" spc="-85" dirty="0">
                <a:latin typeface="Arial"/>
                <a:cs typeface="Arial"/>
              </a:rPr>
              <a:t>debido </a:t>
            </a:r>
            <a:r>
              <a:rPr sz="2700" spc="-210" dirty="0">
                <a:latin typeface="Arial"/>
                <a:cs typeface="Arial"/>
              </a:rPr>
              <a:t>a </a:t>
            </a:r>
            <a:r>
              <a:rPr sz="2700" spc="-190" dirty="0">
                <a:latin typeface="Arial"/>
                <a:cs typeface="Arial"/>
              </a:rPr>
              <a:t>su </a:t>
            </a:r>
            <a:r>
              <a:rPr sz="2700" spc="-130" dirty="0">
                <a:latin typeface="Arial"/>
                <a:cs typeface="Arial"/>
              </a:rPr>
              <a:t>manera </a:t>
            </a:r>
            <a:r>
              <a:rPr sz="2700" spc="-125" dirty="0">
                <a:latin typeface="Arial"/>
                <a:cs typeface="Arial"/>
              </a:rPr>
              <a:t>de</a:t>
            </a:r>
            <a:r>
              <a:rPr sz="2700" spc="-250" dirty="0">
                <a:latin typeface="Arial"/>
                <a:cs typeface="Arial"/>
              </a:rPr>
              <a:t> </a:t>
            </a:r>
            <a:r>
              <a:rPr sz="2700" spc="-85" dirty="0">
                <a:latin typeface="Arial"/>
                <a:cs typeface="Arial"/>
              </a:rPr>
              <a:t>medición.</a:t>
            </a:r>
            <a:endParaRPr sz="27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700" spc="-290" dirty="0">
                <a:latin typeface="Arial"/>
                <a:cs typeface="Arial"/>
              </a:rPr>
              <a:t>La </a:t>
            </a:r>
            <a:r>
              <a:rPr sz="2700" spc="-105" dirty="0">
                <a:latin typeface="Arial"/>
                <a:cs typeface="Arial"/>
              </a:rPr>
              <a:t>velocidad </a:t>
            </a:r>
            <a:r>
              <a:rPr sz="2700" spc="-229" dirty="0">
                <a:latin typeface="Arial"/>
                <a:cs typeface="Arial"/>
              </a:rPr>
              <a:t>es </a:t>
            </a:r>
            <a:r>
              <a:rPr sz="2700" spc="-130" dirty="0">
                <a:latin typeface="Arial"/>
                <a:cs typeface="Arial"/>
              </a:rPr>
              <a:t>una </a:t>
            </a:r>
            <a:r>
              <a:rPr sz="2700" spc="-80" dirty="0">
                <a:latin typeface="Arial"/>
                <a:cs typeface="Arial"/>
              </a:rPr>
              <a:t>magnitud </a:t>
            </a:r>
            <a:r>
              <a:rPr sz="2700" spc="-55" dirty="0">
                <a:latin typeface="Arial"/>
                <a:cs typeface="Arial"/>
              </a:rPr>
              <a:t>“</a:t>
            </a:r>
            <a:r>
              <a:rPr sz="2700" i="1" spc="-55" dirty="0">
                <a:latin typeface="Arial"/>
                <a:cs typeface="Arial"/>
              </a:rPr>
              <a:t>continua </a:t>
            </a:r>
            <a:r>
              <a:rPr sz="2700" i="1" spc="-120" dirty="0">
                <a:latin typeface="Arial"/>
                <a:cs typeface="Arial"/>
              </a:rPr>
              <a:t>o</a:t>
            </a:r>
            <a:r>
              <a:rPr sz="2700" i="1" spc="-155" dirty="0">
                <a:latin typeface="Arial"/>
                <a:cs typeface="Arial"/>
              </a:rPr>
              <a:t> </a:t>
            </a:r>
            <a:r>
              <a:rPr sz="2700" i="1" spc="-125" dirty="0">
                <a:latin typeface="Arial"/>
                <a:cs typeface="Arial"/>
              </a:rPr>
              <a:t>analógica</a:t>
            </a:r>
            <a:r>
              <a:rPr sz="2700" spc="-125" dirty="0">
                <a:latin typeface="Arial"/>
                <a:cs typeface="Arial"/>
              </a:rPr>
              <a:t>”.</a:t>
            </a:r>
            <a:endParaRPr sz="27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82901" y="4538903"/>
            <a:ext cx="5190339" cy="21718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001"/>
    </mc:Choice>
    <mc:Fallback>
      <p:transition spd="slow" advTm="380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3889" y="188023"/>
            <a:ext cx="53359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275" dirty="0">
                <a:latin typeface="Arial"/>
                <a:cs typeface="Arial"/>
              </a:rPr>
              <a:t>Magnitudes</a:t>
            </a:r>
            <a:r>
              <a:rPr b="1" spc="-295" dirty="0">
                <a:latin typeface="Arial"/>
                <a:cs typeface="Arial"/>
              </a:rPr>
              <a:t> </a:t>
            </a:r>
            <a:r>
              <a:rPr b="1" spc="-370" dirty="0">
                <a:latin typeface="Arial"/>
                <a:cs typeface="Arial"/>
              </a:rPr>
              <a:t>analógicas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878522"/>
            <a:ext cx="7880350" cy="42259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marR="5080" indent="-342900">
              <a:lnSpc>
                <a:spcPct val="90000"/>
              </a:lnSpc>
              <a:spcBef>
                <a:spcPts val="425"/>
              </a:spcBef>
              <a:buChar char="•"/>
              <a:tabLst>
                <a:tab pos="354965" algn="l"/>
                <a:tab pos="355600" algn="l"/>
              </a:tabLst>
            </a:pPr>
            <a:r>
              <a:rPr sz="2700" spc="-170" dirty="0">
                <a:latin typeface="Arial"/>
                <a:cs typeface="Arial"/>
              </a:rPr>
              <a:t>Por </a:t>
            </a:r>
            <a:r>
              <a:rPr sz="2700" spc="-80" dirty="0">
                <a:latin typeface="Arial"/>
                <a:cs typeface="Arial"/>
              </a:rPr>
              <a:t>ejemplo, </a:t>
            </a:r>
            <a:r>
              <a:rPr sz="2700" spc="-85" dirty="0">
                <a:latin typeface="Arial"/>
                <a:cs typeface="Arial"/>
              </a:rPr>
              <a:t>un </a:t>
            </a:r>
            <a:r>
              <a:rPr sz="2700" spc="-40" dirty="0">
                <a:latin typeface="Arial"/>
                <a:cs typeface="Arial"/>
              </a:rPr>
              <a:t>reloj </a:t>
            </a:r>
            <a:r>
              <a:rPr sz="2700" spc="-125" dirty="0">
                <a:latin typeface="Arial"/>
                <a:cs typeface="Arial"/>
              </a:rPr>
              <a:t>de </a:t>
            </a:r>
            <a:r>
              <a:rPr sz="2700" spc="-120" dirty="0">
                <a:latin typeface="Arial"/>
                <a:cs typeface="Arial"/>
              </a:rPr>
              <a:t>arena. </a:t>
            </a:r>
            <a:r>
              <a:rPr sz="2700" spc="-365" dirty="0">
                <a:latin typeface="Arial"/>
                <a:cs typeface="Arial"/>
              </a:rPr>
              <a:t>Se </a:t>
            </a:r>
            <a:r>
              <a:rPr sz="2700" spc="-65" dirty="0">
                <a:latin typeface="Arial"/>
                <a:cs typeface="Arial"/>
              </a:rPr>
              <a:t>utiliza </a:t>
            </a:r>
            <a:r>
              <a:rPr sz="2700" spc="-135" dirty="0">
                <a:latin typeface="Arial"/>
                <a:cs typeface="Arial"/>
              </a:rPr>
              <a:t>para </a:t>
            </a:r>
            <a:r>
              <a:rPr sz="2700" spc="-55" dirty="0">
                <a:latin typeface="Arial"/>
                <a:cs typeface="Arial"/>
              </a:rPr>
              <a:t>medir</a:t>
            </a:r>
            <a:r>
              <a:rPr sz="2700" spc="-325" dirty="0">
                <a:latin typeface="Arial"/>
                <a:cs typeface="Arial"/>
              </a:rPr>
              <a:t> </a:t>
            </a:r>
            <a:r>
              <a:rPr sz="2700" spc="-95" dirty="0">
                <a:latin typeface="Arial"/>
                <a:cs typeface="Arial"/>
              </a:rPr>
              <a:t>la  </a:t>
            </a:r>
            <a:r>
              <a:rPr sz="2700" spc="-80" dirty="0">
                <a:latin typeface="Arial"/>
                <a:cs typeface="Arial"/>
              </a:rPr>
              <a:t>magnitud </a:t>
            </a:r>
            <a:r>
              <a:rPr sz="2700" i="1" spc="-70" dirty="0">
                <a:latin typeface="Arial"/>
                <a:cs typeface="Arial"/>
              </a:rPr>
              <a:t>tiempo</a:t>
            </a:r>
            <a:r>
              <a:rPr sz="2700" spc="-70" dirty="0">
                <a:latin typeface="Arial"/>
                <a:cs typeface="Arial"/>
              </a:rPr>
              <a:t>, </a:t>
            </a:r>
            <a:r>
              <a:rPr sz="2700" spc="-210" dirty="0">
                <a:latin typeface="Arial"/>
                <a:cs typeface="Arial"/>
              </a:rPr>
              <a:t>a </a:t>
            </a:r>
            <a:r>
              <a:rPr sz="2700" spc="-125" dirty="0">
                <a:latin typeface="Arial"/>
                <a:cs typeface="Arial"/>
              </a:rPr>
              <a:t>través de </a:t>
            </a:r>
            <a:r>
              <a:rPr sz="2700" spc="-95" dirty="0">
                <a:latin typeface="Arial"/>
                <a:cs typeface="Arial"/>
              </a:rPr>
              <a:t>la </a:t>
            </a:r>
            <a:r>
              <a:rPr sz="2700" spc="-100" dirty="0">
                <a:latin typeface="Arial"/>
                <a:cs typeface="Arial"/>
              </a:rPr>
              <a:t>variación </a:t>
            </a:r>
            <a:r>
              <a:rPr sz="2700" spc="-125" dirty="0">
                <a:latin typeface="Arial"/>
                <a:cs typeface="Arial"/>
              </a:rPr>
              <a:t>de </a:t>
            </a:r>
            <a:r>
              <a:rPr sz="2700" spc="-95" dirty="0">
                <a:latin typeface="Arial"/>
                <a:cs typeface="Arial"/>
              </a:rPr>
              <a:t>la  </a:t>
            </a:r>
            <a:r>
              <a:rPr sz="2700" spc="-80" dirty="0">
                <a:latin typeface="Arial"/>
                <a:cs typeface="Arial"/>
              </a:rPr>
              <a:t>magnitud </a:t>
            </a:r>
            <a:r>
              <a:rPr sz="2700" i="1" spc="-125" dirty="0">
                <a:latin typeface="Arial"/>
                <a:cs typeface="Arial"/>
              </a:rPr>
              <a:t>volumen </a:t>
            </a:r>
            <a:r>
              <a:rPr sz="2700" spc="-125" dirty="0">
                <a:latin typeface="Arial"/>
                <a:cs typeface="Arial"/>
              </a:rPr>
              <a:t>de </a:t>
            </a:r>
            <a:r>
              <a:rPr sz="2700" spc="-95" dirty="0">
                <a:latin typeface="Arial"/>
                <a:cs typeface="Arial"/>
              </a:rPr>
              <a:t>la </a:t>
            </a:r>
            <a:r>
              <a:rPr sz="2700" spc="-125" dirty="0">
                <a:latin typeface="Arial"/>
                <a:cs typeface="Arial"/>
              </a:rPr>
              <a:t>arena. </a:t>
            </a:r>
            <a:r>
              <a:rPr sz="2700" spc="-225" dirty="0">
                <a:latin typeface="Arial"/>
                <a:cs typeface="Arial"/>
              </a:rPr>
              <a:t>Lo </a:t>
            </a:r>
            <a:r>
              <a:rPr sz="2700" spc="-110" dirty="0">
                <a:latin typeface="Arial"/>
                <a:cs typeface="Arial"/>
              </a:rPr>
              <a:t>mismo </a:t>
            </a:r>
            <a:r>
              <a:rPr sz="2700" spc="-85" dirty="0">
                <a:latin typeface="Arial"/>
                <a:cs typeface="Arial"/>
              </a:rPr>
              <a:t>ocurre </a:t>
            </a:r>
            <a:r>
              <a:rPr sz="2700" spc="-135" dirty="0">
                <a:latin typeface="Arial"/>
                <a:cs typeface="Arial"/>
              </a:rPr>
              <a:t>con  </a:t>
            </a:r>
            <a:r>
              <a:rPr sz="2700" spc="-90" dirty="0">
                <a:latin typeface="Arial"/>
                <a:cs typeface="Arial"/>
              </a:rPr>
              <a:t>un </a:t>
            </a:r>
            <a:r>
              <a:rPr sz="2700" spc="-40" dirty="0">
                <a:latin typeface="Arial"/>
                <a:cs typeface="Arial"/>
              </a:rPr>
              <a:t>termómetro </a:t>
            </a:r>
            <a:r>
              <a:rPr sz="2700" spc="-125" dirty="0">
                <a:latin typeface="Arial"/>
                <a:cs typeface="Arial"/>
              </a:rPr>
              <a:t>de </a:t>
            </a:r>
            <a:r>
              <a:rPr sz="2700" spc="-65" dirty="0">
                <a:latin typeface="Arial"/>
                <a:cs typeface="Arial"/>
              </a:rPr>
              <a:t>mercurio: </a:t>
            </a:r>
            <a:r>
              <a:rPr sz="2700" spc="-125" dirty="0">
                <a:latin typeface="Arial"/>
                <a:cs typeface="Arial"/>
              </a:rPr>
              <a:t>en </a:t>
            </a:r>
            <a:r>
              <a:rPr sz="2700" spc="-135" dirty="0">
                <a:latin typeface="Arial"/>
                <a:cs typeface="Arial"/>
              </a:rPr>
              <a:t>este </a:t>
            </a:r>
            <a:r>
              <a:rPr sz="2700" spc="-204" dirty="0">
                <a:latin typeface="Arial"/>
                <a:cs typeface="Arial"/>
              </a:rPr>
              <a:t>caso </a:t>
            </a:r>
            <a:r>
              <a:rPr sz="2700" spc="-229" dirty="0">
                <a:latin typeface="Arial"/>
                <a:cs typeface="Arial"/>
              </a:rPr>
              <a:t>se </a:t>
            </a:r>
            <a:r>
              <a:rPr sz="2700" spc="-80" dirty="0">
                <a:latin typeface="Arial"/>
                <a:cs typeface="Arial"/>
              </a:rPr>
              <a:t>mide </a:t>
            </a:r>
            <a:r>
              <a:rPr sz="2700" spc="-95" dirty="0">
                <a:latin typeface="Arial"/>
                <a:cs typeface="Arial"/>
              </a:rPr>
              <a:t>la  </a:t>
            </a:r>
            <a:r>
              <a:rPr sz="2700" spc="-80" dirty="0">
                <a:latin typeface="Arial"/>
                <a:cs typeface="Arial"/>
              </a:rPr>
              <a:t>magnitud </a:t>
            </a:r>
            <a:r>
              <a:rPr sz="2700" i="1" spc="-65" dirty="0">
                <a:latin typeface="Arial"/>
                <a:cs typeface="Arial"/>
              </a:rPr>
              <a:t>temperatura </a:t>
            </a:r>
            <a:r>
              <a:rPr sz="2700" spc="-45" dirty="0">
                <a:latin typeface="Arial"/>
                <a:cs typeface="Arial"/>
              </a:rPr>
              <a:t>por </a:t>
            </a:r>
            <a:r>
              <a:rPr sz="2700" spc="-80" dirty="0">
                <a:latin typeface="Arial"/>
                <a:cs typeface="Arial"/>
              </a:rPr>
              <a:t>medio </a:t>
            </a:r>
            <a:r>
              <a:rPr sz="2700" spc="-125" dirty="0">
                <a:latin typeface="Arial"/>
                <a:cs typeface="Arial"/>
              </a:rPr>
              <a:t>de </a:t>
            </a:r>
            <a:r>
              <a:rPr sz="2700" spc="-95" dirty="0">
                <a:latin typeface="Arial"/>
                <a:cs typeface="Arial"/>
              </a:rPr>
              <a:t>la </a:t>
            </a:r>
            <a:r>
              <a:rPr sz="2700" spc="-80" dirty="0">
                <a:latin typeface="Arial"/>
                <a:cs typeface="Arial"/>
              </a:rPr>
              <a:t>magnitud  </a:t>
            </a:r>
            <a:r>
              <a:rPr sz="2700" i="1" spc="-55" dirty="0">
                <a:latin typeface="Arial"/>
                <a:cs typeface="Arial"/>
              </a:rPr>
              <a:t>longitud </a:t>
            </a:r>
            <a:r>
              <a:rPr sz="2700" spc="-125" dirty="0">
                <a:latin typeface="Arial"/>
                <a:cs typeface="Arial"/>
              </a:rPr>
              <a:t>de </a:t>
            </a:r>
            <a:r>
              <a:rPr sz="2700" spc="-95" dirty="0">
                <a:latin typeface="Arial"/>
                <a:cs typeface="Arial"/>
              </a:rPr>
              <a:t>la </a:t>
            </a:r>
            <a:r>
              <a:rPr sz="2700" spc="-114" dirty="0">
                <a:latin typeface="Arial"/>
                <a:cs typeface="Arial"/>
              </a:rPr>
              <a:t>columna </a:t>
            </a:r>
            <a:r>
              <a:rPr sz="2700" spc="-125" dirty="0">
                <a:latin typeface="Arial"/>
                <a:cs typeface="Arial"/>
              </a:rPr>
              <a:t>de </a:t>
            </a:r>
            <a:r>
              <a:rPr sz="2700" spc="-80" dirty="0">
                <a:latin typeface="Arial"/>
                <a:cs typeface="Arial"/>
              </a:rPr>
              <a:t>mercurio, </a:t>
            </a:r>
            <a:r>
              <a:rPr sz="2700" spc="-170" dirty="0">
                <a:latin typeface="Arial"/>
                <a:cs typeface="Arial"/>
              </a:rPr>
              <a:t>cuya </a:t>
            </a:r>
            <a:r>
              <a:rPr sz="2700" spc="-75" dirty="0">
                <a:latin typeface="Arial"/>
                <a:cs typeface="Arial"/>
              </a:rPr>
              <a:t>dilatación  </a:t>
            </a:r>
            <a:r>
              <a:rPr sz="2700" spc="-65" dirty="0">
                <a:latin typeface="Arial"/>
                <a:cs typeface="Arial"/>
              </a:rPr>
              <a:t>lineal </a:t>
            </a:r>
            <a:r>
              <a:rPr sz="2700" spc="-229" dirty="0">
                <a:latin typeface="Arial"/>
                <a:cs typeface="Arial"/>
              </a:rPr>
              <a:t>es </a:t>
            </a:r>
            <a:r>
              <a:rPr sz="2700" spc="-80" dirty="0">
                <a:latin typeface="Arial"/>
                <a:cs typeface="Arial"/>
              </a:rPr>
              <a:t>directamente </a:t>
            </a:r>
            <a:r>
              <a:rPr sz="2700" spc="-75" dirty="0">
                <a:latin typeface="Arial"/>
                <a:cs typeface="Arial"/>
              </a:rPr>
              <a:t>proporcional </a:t>
            </a:r>
            <a:r>
              <a:rPr sz="2700" spc="-210" dirty="0">
                <a:latin typeface="Arial"/>
                <a:cs typeface="Arial"/>
              </a:rPr>
              <a:t>a </a:t>
            </a:r>
            <a:r>
              <a:rPr sz="2700" spc="-95" dirty="0">
                <a:latin typeface="Arial"/>
                <a:cs typeface="Arial"/>
              </a:rPr>
              <a:t>la</a:t>
            </a:r>
            <a:r>
              <a:rPr sz="2700" spc="-275" dirty="0">
                <a:latin typeface="Arial"/>
                <a:cs typeface="Arial"/>
              </a:rPr>
              <a:t> </a:t>
            </a:r>
            <a:r>
              <a:rPr sz="2700" spc="-75" dirty="0">
                <a:latin typeface="Arial"/>
                <a:cs typeface="Arial"/>
              </a:rPr>
              <a:t>temperatura.</a:t>
            </a:r>
            <a:endParaRPr sz="2700">
              <a:latin typeface="Arial"/>
              <a:cs typeface="Arial"/>
            </a:endParaRPr>
          </a:p>
          <a:p>
            <a:pPr marL="355600" marR="45720" indent="-342900">
              <a:lnSpc>
                <a:spcPct val="90200"/>
              </a:lnSpc>
              <a:spcBef>
                <a:spcPts val="640"/>
              </a:spcBef>
              <a:buChar char="•"/>
              <a:tabLst>
                <a:tab pos="354965" algn="l"/>
                <a:tab pos="355600" algn="l"/>
              </a:tabLst>
            </a:pPr>
            <a:r>
              <a:rPr sz="2700" spc="-285" dirty="0">
                <a:latin typeface="Arial"/>
                <a:cs typeface="Arial"/>
              </a:rPr>
              <a:t>En </a:t>
            </a:r>
            <a:r>
              <a:rPr sz="2700" spc="-150" dirty="0">
                <a:latin typeface="Arial"/>
                <a:cs typeface="Arial"/>
              </a:rPr>
              <a:t>ambos </a:t>
            </a:r>
            <a:r>
              <a:rPr sz="2700" spc="-105" dirty="0">
                <a:latin typeface="Arial"/>
                <a:cs typeface="Arial"/>
              </a:rPr>
              <a:t>ejemplos </a:t>
            </a:r>
            <a:r>
              <a:rPr sz="2700" spc="-229" dirty="0">
                <a:latin typeface="Arial"/>
                <a:cs typeface="Arial"/>
              </a:rPr>
              <a:t>se </a:t>
            </a:r>
            <a:r>
              <a:rPr sz="2700" spc="-114" dirty="0">
                <a:latin typeface="Arial"/>
                <a:cs typeface="Arial"/>
              </a:rPr>
              <a:t>presentan </a:t>
            </a:r>
            <a:r>
              <a:rPr sz="2700" spc="-120" dirty="0">
                <a:latin typeface="Arial"/>
                <a:cs typeface="Arial"/>
              </a:rPr>
              <a:t>variaciones  </a:t>
            </a:r>
            <a:r>
              <a:rPr sz="2700" spc="-135" dirty="0">
                <a:latin typeface="Arial"/>
                <a:cs typeface="Arial"/>
              </a:rPr>
              <a:t>semejantes </a:t>
            </a:r>
            <a:r>
              <a:rPr sz="2700" spc="-60" dirty="0">
                <a:latin typeface="Arial"/>
                <a:cs typeface="Arial"/>
              </a:rPr>
              <a:t>entre </a:t>
            </a:r>
            <a:r>
              <a:rPr sz="2700" spc="-185" dirty="0">
                <a:latin typeface="Arial"/>
                <a:cs typeface="Arial"/>
              </a:rPr>
              <a:t>cada </a:t>
            </a:r>
            <a:r>
              <a:rPr sz="2700" spc="-85" dirty="0">
                <a:latin typeface="Arial"/>
                <a:cs typeface="Arial"/>
              </a:rPr>
              <a:t>par </a:t>
            </a:r>
            <a:r>
              <a:rPr sz="2700" spc="-125" dirty="0">
                <a:latin typeface="Arial"/>
                <a:cs typeface="Arial"/>
              </a:rPr>
              <a:t>de </a:t>
            </a:r>
            <a:r>
              <a:rPr sz="2700" spc="-110" dirty="0">
                <a:latin typeface="Arial"/>
                <a:cs typeface="Arial"/>
              </a:rPr>
              <a:t>magnitudes, </a:t>
            </a:r>
            <a:r>
              <a:rPr sz="2700" spc="-125" dirty="0">
                <a:latin typeface="Arial"/>
                <a:cs typeface="Arial"/>
              </a:rPr>
              <a:t>en </a:t>
            </a:r>
            <a:r>
              <a:rPr sz="2700" spc="-75" dirty="0">
                <a:latin typeface="Arial"/>
                <a:cs typeface="Arial"/>
              </a:rPr>
              <a:t>forma  </a:t>
            </a:r>
            <a:r>
              <a:rPr sz="2700" spc="-114" dirty="0">
                <a:latin typeface="Arial"/>
                <a:cs typeface="Arial"/>
              </a:rPr>
              <a:t>biunívoca, </a:t>
            </a:r>
            <a:r>
              <a:rPr sz="2700" spc="-85" dirty="0">
                <a:latin typeface="Arial"/>
                <a:cs typeface="Arial"/>
              </a:rPr>
              <a:t>constituyendo </a:t>
            </a:r>
            <a:r>
              <a:rPr sz="2700" spc="-120" dirty="0">
                <a:latin typeface="Arial"/>
                <a:cs typeface="Arial"/>
              </a:rPr>
              <a:t>representaciones</a:t>
            </a:r>
            <a:r>
              <a:rPr sz="2700" spc="-335" dirty="0">
                <a:latin typeface="Arial"/>
                <a:cs typeface="Arial"/>
              </a:rPr>
              <a:t> </a:t>
            </a:r>
            <a:r>
              <a:rPr sz="2700" spc="-150" dirty="0">
                <a:latin typeface="Arial"/>
                <a:cs typeface="Arial"/>
              </a:rPr>
              <a:t>analógicas  </a:t>
            </a:r>
            <a:r>
              <a:rPr sz="2700" spc="-125" dirty="0">
                <a:latin typeface="Arial"/>
                <a:cs typeface="Arial"/>
              </a:rPr>
              <a:t>de </a:t>
            </a:r>
            <a:r>
              <a:rPr sz="2700" spc="-165" dirty="0">
                <a:latin typeface="Arial"/>
                <a:cs typeface="Arial"/>
              </a:rPr>
              <a:t>las </a:t>
            </a:r>
            <a:r>
              <a:rPr sz="2700" spc="-110" dirty="0">
                <a:latin typeface="Arial"/>
                <a:cs typeface="Arial"/>
              </a:rPr>
              <a:t>magnitudes </a:t>
            </a:r>
            <a:r>
              <a:rPr sz="2700" spc="-114" dirty="0">
                <a:latin typeface="Arial"/>
                <a:cs typeface="Arial"/>
              </a:rPr>
              <a:t>que </a:t>
            </a:r>
            <a:r>
              <a:rPr sz="2700" spc="-229" dirty="0">
                <a:latin typeface="Arial"/>
                <a:cs typeface="Arial"/>
              </a:rPr>
              <a:t>se </a:t>
            </a:r>
            <a:r>
              <a:rPr sz="2700" spc="-170" dirty="0">
                <a:latin typeface="Arial"/>
                <a:cs typeface="Arial"/>
              </a:rPr>
              <a:t>desean</a:t>
            </a:r>
            <a:r>
              <a:rPr sz="2700" spc="-260" dirty="0">
                <a:latin typeface="Arial"/>
                <a:cs typeface="Arial"/>
              </a:rPr>
              <a:t> </a:t>
            </a:r>
            <a:r>
              <a:rPr sz="2700" spc="-105" dirty="0">
                <a:latin typeface="Arial"/>
                <a:cs typeface="Arial"/>
              </a:rPr>
              <a:t>medir.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81237" y="5301614"/>
            <a:ext cx="3975233" cy="14206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05379" y="5222874"/>
            <a:ext cx="4333240" cy="1635125"/>
          </a:xfrm>
          <a:custGeom>
            <a:avLst/>
            <a:gdLst/>
            <a:ahLst/>
            <a:cxnLst/>
            <a:rect l="l" t="t" r="r" b="b"/>
            <a:pathLst>
              <a:path w="4333240" h="1635125">
                <a:moveTo>
                  <a:pt x="4333240" y="1635124"/>
                </a:moveTo>
                <a:lnTo>
                  <a:pt x="4333240" y="0"/>
                </a:lnTo>
                <a:lnTo>
                  <a:pt x="0" y="0"/>
                </a:lnTo>
                <a:lnTo>
                  <a:pt x="0" y="163512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021"/>
    </mc:Choice>
    <mc:Fallback>
      <p:transition spd="slow" advTm="930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7904" y="188023"/>
            <a:ext cx="20510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35" dirty="0"/>
              <a:t>Sensores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1054734"/>
            <a:ext cx="5274310" cy="401969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355600" marR="327660" indent="-342900">
              <a:lnSpc>
                <a:spcPct val="80100"/>
              </a:lnSpc>
              <a:spcBef>
                <a:spcPts val="62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120" dirty="0">
                <a:latin typeface="Arial"/>
                <a:cs typeface="Arial"/>
              </a:rPr>
              <a:t>Un </a:t>
            </a:r>
            <a:r>
              <a:rPr sz="3200" b="1" spc="-204" dirty="0">
                <a:latin typeface="Arial"/>
                <a:cs typeface="Arial"/>
              </a:rPr>
              <a:t>sensor </a:t>
            </a:r>
            <a:r>
              <a:rPr sz="3200" spc="-185" dirty="0">
                <a:latin typeface="Arial"/>
                <a:cs typeface="Arial"/>
              </a:rPr>
              <a:t>es </a:t>
            </a:r>
            <a:r>
              <a:rPr sz="3200" spc="-75" dirty="0">
                <a:latin typeface="Arial"/>
                <a:cs typeface="Arial"/>
              </a:rPr>
              <a:t>un </a:t>
            </a:r>
            <a:r>
              <a:rPr sz="3200" spc="-70" dirty="0">
                <a:latin typeface="Arial"/>
                <a:cs typeface="Arial"/>
              </a:rPr>
              <a:t>dispositivo </a:t>
            </a:r>
            <a:r>
              <a:rPr sz="3200" spc="-165" dirty="0">
                <a:latin typeface="Arial"/>
                <a:cs typeface="Arial"/>
              </a:rPr>
              <a:t>capaz </a:t>
            </a:r>
            <a:r>
              <a:rPr sz="3200" spc="-105" dirty="0">
                <a:latin typeface="Arial"/>
                <a:cs typeface="Arial"/>
              </a:rPr>
              <a:t>de  </a:t>
            </a:r>
            <a:r>
              <a:rPr sz="3200" spc="-55" dirty="0">
                <a:latin typeface="Arial"/>
                <a:cs typeface="Arial"/>
              </a:rPr>
              <a:t>detectar </a:t>
            </a:r>
            <a:r>
              <a:rPr sz="3200" spc="-90" dirty="0">
                <a:latin typeface="Arial"/>
                <a:cs typeface="Arial"/>
              </a:rPr>
              <a:t>magnitudes </a:t>
            </a:r>
            <a:r>
              <a:rPr sz="3200" spc="-125" dirty="0">
                <a:latin typeface="Arial"/>
                <a:cs typeface="Arial"/>
              </a:rPr>
              <a:t>físicas </a:t>
            </a:r>
            <a:r>
              <a:rPr sz="3200" spc="-65" dirty="0">
                <a:latin typeface="Arial"/>
                <a:cs typeface="Arial"/>
              </a:rPr>
              <a:t>o </a:t>
            </a:r>
            <a:r>
              <a:rPr sz="3200" spc="-110" dirty="0">
                <a:latin typeface="Arial"/>
                <a:cs typeface="Arial"/>
              </a:rPr>
              <a:t>químicas,  llamadas </a:t>
            </a:r>
            <a:r>
              <a:rPr sz="3200" i="1" spc="-85" dirty="0">
                <a:latin typeface="Arial"/>
                <a:cs typeface="Arial"/>
              </a:rPr>
              <a:t>variables </a:t>
            </a:r>
            <a:r>
              <a:rPr sz="3200" i="1" spc="-135" dirty="0">
                <a:latin typeface="Arial"/>
                <a:cs typeface="Arial"/>
              </a:rPr>
              <a:t>de </a:t>
            </a:r>
            <a:r>
              <a:rPr sz="3200" i="1" spc="-70" dirty="0">
                <a:latin typeface="Arial"/>
                <a:cs typeface="Arial"/>
              </a:rPr>
              <a:t>instrumentación</a:t>
            </a:r>
            <a:r>
              <a:rPr sz="3200" spc="-70" dirty="0">
                <a:latin typeface="Arial"/>
                <a:cs typeface="Arial"/>
              </a:rPr>
              <a:t>,</a:t>
            </a:r>
            <a:r>
              <a:rPr sz="3200" spc="-345" dirty="0">
                <a:latin typeface="Arial"/>
                <a:cs typeface="Arial"/>
              </a:rPr>
              <a:t> </a:t>
            </a:r>
            <a:r>
              <a:rPr sz="3200" spc="-105" dirty="0">
                <a:latin typeface="Arial"/>
                <a:cs typeface="Arial"/>
              </a:rPr>
              <a:t>y  </a:t>
            </a:r>
            <a:r>
              <a:rPr sz="3200" spc="-75" dirty="0">
                <a:latin typeface="Arial"/>
                <a:cs typeface="Arial"/>
              </a:rPr>
              <a:t>transformarlas </a:t>
            </a:r>
            <a:r>
              <a:rPr sz="3200" spc="-100" dirty="0">
                <a:latin typeface="Arial"/>
                <a:cs typeface="Arial"/>
              </a:rPr>
              <a:t>en </a:t>
            </a:r>
            <a:r>
              <a:rPr sz="3200" spc="-95" dirty="0">
                <a:latin typeface="Arial"/>
                <a:cs typeface="Arial"/>
              </a:rPr>
              <a:t>variables </a:t>
            </a:r>
            <a:r>
              <a:rPr sz="3200" spc="-85" dirty="0">
                <a:latin typeface="Arial"/>
                <a:cs typeface="Arial"/>
              </a:rPr>
              <a:t>eléctricas  </a:t>
            </a:r>
            <a:r>
              <a:rPr sz="3200" spc="-80" dirty="0">
                <a:latin typeface="Arial"/>
                <a:cs typeface="Arial"/>
              </a:rPr>
              <a:t>proporcionales </a:t>
            </a:r>
            <a:r>
              <a:rPr sz="3200" spc="-170" dirty="0">
                <a:latin typeface="Arial"/>
                <a:cs typeface="Arial"/>
              </a:rPr>
              <a:t>a </a:t>
            </a:r>
            <a:r>
              <a:rPr sz="3200" spc="-120" dirty="0">
                <a:latin typeface="Arial"/>
                <a:cs typeface="Arial"/>
              </a:rPr>
              <a:t>dichas</a:t>
            </a:r>
            <a:r>
              <a:rPr sz="3200" spc="-200" dirty="0">
                <a:latin typeface="Arial"/>
                <a:cs typeface="Arial"/>
              </a:rPr>
              <a:t> </a:t>
            </a:r>
            <a:r>
              <a:rPr sz="3200" spc="-85" dirty="0">
                <a:latin typeface="Arial"/>
                <a:cs typeface="Arial"/>
              </a:rPr>
              <a:t>magnitudes</a:t>
            </a:r>
            <a:r>
              <a:rPr sz="3200" spc="-85" dirty="0" smtClean="0">
                <a:latin typeface="Arial"/>
                <a:cs typeface="Arial"/>
              </a:rPr>
              <a:t>.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27431" y="2133600"/>
            <a:ext cx="4395787" cy="36038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334"/>
    </mc:Choice>
    <mc:Fallback xmlns="">
      <p:transition spd="slow" advTm="1243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85004" y="592137"/>
            <a:ext cx="154622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810" dirty="0"/>
              <a:t>TICs</a:t>
            </a:r>
            <a:endParaRPr sz="7200"/>
          </a:p>
        </p:txBody>
      </p:sp>
      <p:sp>
        <p:nvSpPr>
          <p:cNvPr id="3" name="object 3"/>
          <p:cNvSpPr txBox="1"/>
          <p:nvPr/>
        </p:nvSpPr>
        <p:spPr>
          <a:xfrm>
            <a:off x="480059" y="2036762"/>
            <a:ext cx="6075680" cy="3979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6205" marR="104775" indent="1270" algn="ctr">
              <a:lnSpc>
                <a:spcPct val="100000"/>
              </a:lnSpc>
              <a:spcBef>
                <a:spcPts val="100"/>
              </a:spcBef>
            </a:pPr>
            <a:r>
              <a:rPr sz="3600" spc="-390" dirty="0">
                <a:latin typeface="Arial"/>
                <a:cs typeface="Arial"/>
              </a:rPr>
              <a:t>Las </a:t>
            </a:r>
            <a:r>
              <a:rPr sz="3600" spc="-409" dirty="0">
                <a:latin typeface="Arial"/>
                <a:cs typeface="Arial"/>
              </a:rPr>
              <a:t>TICs </a:t>
            </a:r>
            <a:r>
              <a:rPr sz="3600" spc="-235" dirty="0">
                <a:latin typeface="Arial"/>
                <a:cs typeface="Arial"/>
              </a:rPr>
              <a:t>(Tecnologías </a:t>
            </a:r>
            <a:r>
              <a:rPr sz="3600" spc="-165" dirty="0">
                <a:latin typeface="Arial"/>
                <a:cs typeface="Arial"/>
              </a:rPr>
              <a:t>de </a:t>
            </a:r>
            <a:r>
              <a:rPr sz="3600" spc="-125" dirty="0">
                <a:latin typeface="Arial"/>
                <a:cs typeface="Arial"/>
              </a:rPr>
              <a:t>la  </a:t>
            </a:r>
            <a:r>
              <a:rPr sz="3600" spc="-105" dirty="0">
                <a:latin typeface="Arial"/>
                <a:cs typeface="Arial"/>
              </a:rPr>
              <a:t>Información </a:t>
            </a:r>
            <a:r>
              <a:rPr sz="3600" spc="-175" dirty="0">
                <a:latin typeface="Arial"/>
                <a:cs typeface="Arial"/>
              </a:rPr>
              <a:t>y </a:t>
            </a:r>
            <a:r>
              <a:rPr sz="3600" spc="-135" dirty="0">
                <a:latin typeface="Arial"/>
                <a:cs typeface="Arial"/>
              </a:rPr>
              <a:t>la</a:t>
            </a:r>
            <a:r>
              <a:rPr sz="3600" spc="-335" dirty="0">
                <a:latin typeface="Arial"/>
                <a:cs typeface="Arial"/>
              </a:rPr>
              <a:t> </a:t>
            </a:r>
            <a:r>
              <a:rPr sz="3600" spc="-180" dirty="0">
                <a:latin typeface="Arial"/>
                <a:cs typeface="Arial"/>
              </a:rPr>
              <a:t>Comunicación)</a:t>
            </a:r>
            <a:endParaRPr sz="3600">
              <a:latin typeface="Arial"/>
              <a:cs typeface="Arial"/>
            </a:endParaRPr>
          </a:p>
          <a:p>
            <a:pPr marL="12065" marR="5080" indent="106045" algn="ctr">
              <a:lnSpc>
                <a:spcPct val="100000"/>
              </a:lnSpc>
              <a:spcBef>
                <a:spcPts val="885"/>
              </a:spcBef>
            </a:pPr>
            <a:r>
              <a:rPr sz="3600" spc="-135" dirty="0">
                <a:latin typeface="Arial"/>
                <a:cs typeface="Arial"/>
              </a:rPr>
              <a:t>representan </a:t>
            </a:r>
            <a:r>
              <a:rPr sz="3600" spc="-114" dirty="0">
                <a:latin typeface="Arial"/>
                <a:cs typeface="Arial"/>
              </a:rPr>
              <a:t>un </a:t>
            </a:r>
            <a:r>
              <a:rPr sz="3600" spc="-155" dirty="0">
                <a:latin typeface="Arial"/>
                <a:cs typeface="Arial"/>
              </a:rPr>
              <a:t>cambio </a:t>
            </a:r>
            <a:r>
              <a:rPr sz="3600" spc="-90" dirty="0">
                <a:latin typeface="Arial"/>
                <a:cs typeface="Arial"/>
              </a:rPr>
              <a:t>notable  </a:t>
            </a:r>
            <a:r>
              <a:rPr sz="3600" spc="-160" dirty="0">
                <a:latin typeface="Arial"/>
                <a:cs typeface="Arial"/>
              </a:rPr>
              <a:t>en </a:t>
            </a:r>
            <a:r>
              <a:rPr sz="3600" spc="-125" dirty="0">
                <a:latin typeface="Arial"/>
                <a:cs typeface="Arial"/>
              </a:rPr>
              <a:t>la </a:t>
            </a:r>
            <a:r>
              <a:rPr sz="3600" spc="-185" dirty="0">
                <a:latin typeface="Arial"/>
                <a:cs typeface="Arial"/>
              </a:rPr>
              <a:t>sociedad </a:t>
            </a:r>
            <a:r>
              <a:rPr sz="3600" spc="-170" dirty="0">
                <a:latin typeface="Arial"/>
                <a:cs typeface="Arial"/>
              </a:rPr>
              <a:t>y </a:t>
            </a:r>
            <a:r>
              <a:rPr sz="3600" spc="-185" dirty="0">
                <a:latin typeface="Arial"/>
                <a:cs typeface="Arial"/>
              </a:rPr>
              <a:t>desempeñan  </a:t>
            </a:r>
            <a:r>
              <a:rPr sz="3600" spc="-165" dirty="0">
                <a:latin typeface="Arial"/>
                <a:cs typeface="Arial"/>
              </a:rPr>
              <a:t>una </a:t>
            </a:r>
            <a:r>
              <a:rPr sz="3600" spc="-90" dirty="0">
                <a:latin typeface="Arial"/>
                <a:cs typeface="Arial"/>
              </a:rPr>
              <a:t>función </a:t>
            </a:r>
            <a:r>
              <a:rPr sz="3600" spc="-55" dirty="0">
                <a:latin typeface="Arial"/>
                <a:cs typeface="Arial"/>
              </a:rPr>
              <a:t>vital </a:t>
            </a:r>
            <a:r>
              <a:rPr sz="3600" spc="-160" dirty="0">
                <a:latin typeface="Arial"/>
                <a:cs typeface="Arial"/>
              </a:rPr>
              <a:t>en </a:t>
            </a:r>
            <a:r>
              <a:rPr sz="3600" spc="-95" dirty="0">
                <a:latin typeface="Arial"/>
                <a:cs typeface="Arial"/>
              </a:rPr>
              <a:t>el </a:t>
            </a:r>
            <a:r>
              <a:rPr sz="3600" spc="-245" dirty="0">
                <a:latin typeface="Arial"/>
                <a:cs typeface="Arial"/>
              </a:rPr>
              <a:t>avance</a:t>
            </a:r>
            <a:r>
              <a:rPr sz="3600" spc="-680" dirty="0">
                <a:latin typeface="Arial"/>
                <a:cs typeface="Arial"/>
              </a:rPr>
              <a:t> </a:t>
            </a:r>
            <a:r>
              <a:rPr sz="3600" spc="-170" dirty="0">
                <a:latin typeface="Arial"/>
                <a:cs typeface="Arial"/>
              </a:rPr>
              <a:t>de  </a:t>
            </a:r>
            <a:r>
              <a:rPr sz="3600" spc="-130" dirty="0">
                <a:latin typeface="Arial"/>
                <a:cs typeface="Arial"/>
              </a:rPr>
              <a:t>la ingeniería, </a:t>
            </a:r>
            <a:r>
              <a:rPr sz="3600" spc="-165" dirty="0">
                <a:latin typeface="Arial"/>
                <a:cs typeface="Arial"/>
              </a:rPr>
              <a:t>de </a:t>
            </a:r>
            <a:r>
              <a:rPr sz="3600" spc="-220" dirty="0">
                <a:latin typeface="Arial"/>
                <a:cs typeface="Arial"/>
              </a:rPr>
              <a:t>las </a:t>
            </a:r>
            <a:r>
              <a:rPr sz="3600" spc="-190" dirty="0">
                <a:latin typeface="Arial"/>
                <a:cs typeface="Arial"/>
              </a:rPr>
              <a:t>ciencias </a:t>
            </a:r>
            <a:r>
              <a:rPr sz="3600" spc="-175" dirty="0">
                <a:latin typeface="Arial"/>
                <a:cs typeface="Arial"/>
              </a:rPr>
              <a:t>y </a:t>
            </a:r>
            <a:r>
              <a:rPr sz="3600" spc="-170" dirty="0">
                <a:latin typeface="Arial"/>
                <a:cs typeface="Arial"/>
              </a:rPr>
              <a:t>de  </a:t>
            </a:r>
            <a:r>
              <a:rPr sz="3600" spc="-160" dirty="0">
                <a:latin typeface="Arial"/>
                <a:cs typeface="Arial"/>
              </a:rPr>
              <a:t>los </a:t>
            </a:r>
            <a:r>
              <a:rPr sz="3600" spc="-204" dirty="0">
                <a:latin typeface="Arial"/>
                <a:cs typeface="Arial"/>
              </a:rPr>
              <a:t>procesos</a:t>
            </a:r>
            <a:r>
              <a:rPr sz="3600" spc="-265" dirty="0">
                <a:latin typeface="Arial"/>
                <a:cs typeface="Arial"/>
              </a:rPr>
              <a:t> </a:t>
            </a:r>
            <a:r>
              <a:rPr sz="3600" spc="-110" dirty="0">
                <a:latin typeface="Arial"/>
                <a:cs typeface="Arial"/>
              </a:rPr>
              <a:t>industriales.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60260" y="3933025"/>
            <a:ext cx="2483739" cy="19442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5541" y="332613"/>
            <a:ext cx="2857499" cy="16001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221"/>
    </mc:Choice>
    <mc:Fallback xmlns="">
      <p:transition spd="slow" advTm="732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33650" y="1356804"/>
            <a:ext cx="4081145" cy="26581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395095">
              <a:lnSpc>
                <a:spcPct val="120000"/>
              </a:lnSpc>
              <a:spcBef>
                <a:spcPts val="95"/>
              </a:spcBef>
            </a:pPr>
            <a:r>
              <a:rPr sz="7200" b="1" spc="-545" dirty="0">
                <a:solidFill>
                  <a:srgbClr val="FF0000"/>
                </a:solidFill>
                <a:latin typeface="Arial"/>
                <a:cs typeface="Arial"/>
              </a:rPr>
              <a:t>FIN  </a:t>
            </a:r>
            <a:r>
              <a:rPr sz="7200" b="1" spc="-325" dirty="0">
                <a:solidFill>
                  <a:srgbClr val="FF0000"/>
                </a:solidFill>
                <a:latin typeface="Arial"/>
                <a:cs typeface="Arial"/>
              </a:rPr>
              <a:t>1ra.</a:t>
            </a:r>
            <a:r>
              <a:rPr sz="7200" b="1" spc="-4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7200" b="1" spc="-1130" dirty="0">
                <a:solidFill>
                  <a:srgbClr val="FF0000"/>
                </a:solidFill>
                <a:latin typeface="Arial"/>
                <a:cs typeface="Arial"/>
              </a:rPr>
              <a:t>PARTE</a:t>
            </a:r>
            <a:endParaRPr sz="7200">
              <a:latin typeface="Arial"/>
              <a:cs typeface="Arial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35"/>
    </mc:Choice>
    <mc:Fallback xmlns="">
      <p:transition spd="slow" advTm="82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5051" y="462915"/>
            <a:ext cx="29972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0" dirty="0"/>
              <a:t>TECNOLOGÍA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57" y="1228725"/>
            <a:ext cx="7690484" cy="139001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54965" marR="5080" indent="-342900">
              <a:lnSpc>
                <a:spcPct val="89900"/>
              </a:lnSpc>
              <a:spcBef>
                <a:spcPts val="484"/>
              </a:spcBef>
            </a:pPr>
            <a:r>
              <a:rPr sz="3200" spc="-345" dirty="0">
                <a:latin typeface="Arial"/>
                <a:cs typeface="Arial"/>
              </a:rPr>
              <a:t>La </a:t>
            </a:r>
            <a:r>
              <a:rPr sz="3200" spc="-135" dirty="0">
                <a:latin typeface="Arial"/>
                <a:cs typeface="Arial"/>
              </a:rPr>
              <a:t>palabra </a:t>
            </a:r>
            <a:r>
              <a:rPr sz="3200" i="1" spc="-120" dirty="0">
                <a:latin typeface="Arial"/>
                <a:cs typeface="Arial"/>
              </a:rPr>
              <a:t>tecnología </a:t>
            </a:r>
            <a:r>
              <a:rPr sz="3200" spc="-105" dirty="0">
                <a:latin typeface="Arial"/>
                <a:cs typeface="Arial"/>
              </a:rPr>
              <a:t>proviene </a:t>
            </a:r>
            <a:r>
              <a:rPr sz="3200" spc="-150" dirty="0">
                <a:latin typeface="Arial"/>
                <a:cs typeface="Arial"/>
              </a:rPr>
              <a:t>de </a:t>
            </a:r>
            <a:r>
              <a:rPr sz="3200" spc="-140" dirty="0">
                <a:latin typeface="Arial"/>
                <a:cs typeface="Arial"/>
              </a:rPr>
              <a:t>los </a:t>
            </a:r>
            <a:r>
              <a:rPr sz="3200" spc="-165" dirty="0">
                <a:latin typeface="Arial"/>
                <a:cs typeface="Arial"/>
              </a:rPr>
              <a:t>vocablos  griegos </a:t>
            </a:r>
            <a:r>
              <a:rPr sz="3200" i="1" spc="-130" dirty="0">
                <a:latin typeface="Arial"/>
                <a:cs typeface="Arial"/>
              </a:rPr>
              <a:t>tekne </a:t>
            </a:r>
            <a:r>
              <a:rPr sz="3200" spc="-120" dirty="0">
                <a:latin typeface="Arial"/>
                <a:cs typeface="Arial"/>
              </a:rPr>
              <a:t>(técnica, </a:t>
            </a:r>
            <a:r>
              <a:rPr sz="3200" spc="-60" dirty="0">
                <a:latin typeface="Arial"/>
                <a:cs typeface="Arial"/>
              </a:rPr>
              <a:t>arte </a:t>
            </a:r>
            <a:r>
              <a:rPr sz="3200" spc="-100" dirty="0">
                <a:latin typeface="Arial"/>
                <a:cs typeface="Arial"/>
              </a:rPr>
              <a:t>u </a:t>
            </a:r>
            <a:r>
              <a:rPr sz="3200" spc="-60" dirty="0">
                <a:latin typeface="Arial"/>
                <a:cs typeface="Arial"/>
              </a:rPr>
              <a:t>oficio) </a:t>
            </a:r>
            <a:r>
              <a:rPr sz="3200" spc="-155" dirty="0">
                <a:latin typeface="Arial"/>
                <a:cs typeface="Arial"/>
              </a:rPr>
              <a:t>y </a:t>
            </a:r>
            <a:r>
              <a:rPr sz="3200" i="1" spc="-150" dirty="0">
                <a:latin typeface="Arial"/>
                <a:cs typeface="Arial"/>
              </a:rPr>
              <a:t>logos  </a:t>
            </a:r>
            <a:r>
              <a:rPr sz="3200" spc="-130" dirty="0">
                <a:latin typeface="Arial"/>
                <a:cs typeface="Arial"/>
              </a:rPr>
              <a:t>(ciencia, </a:t>
            </a:r>
            <a:r>
              <a:rPr sz="3200" spc="-100" dirty="0">
                <a:latin typeface="Arial"/>
                <a:cs typeface="Arial"/>
              </a:rPr>
              <a:t>conocimiento,</a:t>
            </a:r>
            <a:r>
              <a:rPr sz="3200" spc="-270" dirty="0">
                <a:latin typeface="Arial"/>
                <a:cs typeface="Arial"/>
              </a:rPr>
              <a:t> </a:t>
            </a:r>
            <a:r>
              <a:rPr sz="3200" spc="-95" dirty="0">
                <a:latin typeface="Arial"/>
                <a:cs typeface="Arial"/>
              </a:rPr>
              <a:t>estudio).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6257" y="4252277"/>
            <a:ext cx="7935595" cy="226949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54965" marR="5080" indent="-342900">
              <a:lnSpc>
                <a:spcPct val="90000"/>
              </a:lnSpc>
              <a:spcBef>
                <a:spcPts val="484"/>
              </a:spcBef>
            </a:pPr>
            <a:r>
              <a:rPr sz="3200" spc="-320" dirty="0">
                <a:latin typeface="Arial"/>
                <a:cs typeface="Arial"/>
              </a:rPr>
              <a:t>Si </a:t>
            </a:r>
            <a:r>
              <a:rPr sz="3200" spc="-160" dirty="0">
                <a:latin typeface="Arial"/>
                <a:cs typeface="Arial"/>
              </a:rPr>
              <a:t>consideramos </a:t>
            </a:r>
            <a:r>
              <a:rPr sz="3200" spc="-114" dirty="0">
                <a:latin typeface="Arial"/>
                <a:cs typeface="Arial"/>
              </a:rPr>
              <a:t>la </a:t>
            </a:r>
            <a:r>
              <a:rPr sz="3200" i="1" spc="-130" dirty="0">
                <a:latin typeface="Arial"/>
                <a:cs typeface="Arial"/>
              </a:rPr>
              <a:t>técnica </a:t>
            </a:r>
            <a:r>
              <a:rPr sz="3200" spc="-145" dirty="0">
                <a:latin typeface="Arial"/>
                <a:cs typeface="Arial"/>
              </a:rPr>
              <a:t>como </a:t>
            </a:r>
            <a:r>
              <a:rPr sz="3200" spc="-100" dirty="0">
                <a:latin typeface="Arial"/>
                <a:cs typeface="Arial"/>
              </a:rPr>
              <a:t>un </a:t>
            </a:r>
            <a:r>
              <a:rPr sz="3200" spc="-75" dirty="0">
                <a:latin typeface="Arial"/>
                <a:cs typeface="Arial"/>
              </a:rPr>
              <a:t>conjunto</a:t>
            </a:r>
            <a:r>
              <a:rPr sz="3200" spc="-260" dirty="0">
                <a:latin typeface="Arial"/>
                <a:cs typeface="Arial"/>
              </a:rPr>
              <a:t> </a:t>
            </a:r>
            <a:r>
              <a:rPr sz="3200" spc="-150" dirty="0">
                <a:latin typeface="Arial"/>
                <a:cs typeface="Arial"/>
              </a:rPr>
              <a:t>de  </a:t>
            </a:r>
            <a:r>
              <a:rPr sz="3200" spc="-204" dirty="0">
                <a:latin typeface="Arial"/>
                <a:cs typeface="Arial"/>
              </a:rPr>
              <a:t>saberes </a:t>
            </a:r>
            <a:r>
              <a:rPr sz="3200" spc="-125" dirty="0">
                <a:latin typeface="Arial"/>
                <a:cs typeface="Arial"/>
              </a:rPr>
              <a:t>prácticos </a:t>
            </a:r>
            <a:r>
              <a:rPr sz="3200" spc="-160" dirty="0">
                <a:latin typeface="Arial"/>
                <a:cs typeface="Arial"/>
              </a:rPr>
              <a:t>nacidos </a:t>
            </a:r>
            <a:r>
              <a:rPr sz="3200" spc="-150" dirty="0">
                <a:latin typeface="Arial"/>
                <a:cs typeface="Arial"/>
              </a:rPr>
              <a:t>de </a:t>
            </a:r>
            <a:r>
              <a:rPr sz="3200" spc="-114" dirty="0">
                <a:latin typeface="Arial"/>
                <a:cs typeface="Arial"/>
              </a:rPr>
              <a:t>la </a:t>
            </a:r>
            <a:r>
              <a:rPr sz="3200" spc="-130" dirty="0">
                <a:latin typeface="Arial"/>
                <a:cs typeface="Arial"/>
              </a:rPr>
              <a:t>experiencia </a:t>
            </a:r>
            <a:r>
              <a:rPr sz="3200" spc="-190" dirty="0">
                <a:latin typeface="Arial"/>
                <a:cs typeface="Arial"/>
              </a:rPr>
              <a:t>–  </a:t>
            </a:r>
            <a:r>
              <a:rPr sz="3200" spc="-80" dirty="0">
                <a:latin typeface="Arial"/>
                <a:cs typeface="Arial"/>
              </a:rPr>
              <a:t>habitualmente </a:t>
            </a:r>
            <a:r>
              <a:rPr sz="3200" spc="-145" dirty="0">
                <a:latin typeface="Arial"/>
                <a:cs typeface="Arial"/>
              </a:rPr>
              <a:t>de </a:t>
            </a:r>
            <a:r>
              <a:rPr sz="3200" spc="-114" dirty="0">
                <a:latin typeface="Arial"/>
                <a:cs typeface="Arial"/>
              </a:rPr>
              <a:t>la prueba </a:t>
            </a:r>
            <a:r>
              <a:rPr sz="3200" spc="-155" dirty="0">
                <a:latin typeface="Arial"/>
                <a:cs typeface="Arial"/>
              </a:rPr>
              <a:t>y </a:t>
            </a:r>
            <a:r>
              <a:rPr sz="3200" spc="-85" dirty="0">
                <a:latin typeface="Arial"/>
                <a:cs typeface="Arial"/>
              </a:rPr>
              <a:t>el </a:t>
            </a:r>
            <a:r>
              <a:rPr sz="3200" spc="-40" dirty="0">
                <a:latin typeface="Arial"/>
                <a:cs typeface="Arial"/>
              </a:rPr>
              <a:t>error </a:t>
            </a:r>
            <a:r>
              <a:rPr sz="3200" spc="-185" dirty="0">
                <a:latin typeface="Arial"/>
                <a:cs typeface="Arial"/>
              </a:rPr>
              <a:t>– </a:t>
            </a:r>
            <a:r>
              <a:rPr sz="3200" spc="-114" dirty="0">
                <a:latin typeface="Arial"/>
                <a:cs typeface="Arial"/>
              </a:rPr>
              <a:t>la  </a:t>
            </a:r>
            <a:r>
              <a:rPr sz="3200" spc="-130" dirty="0">
                <a:latin typeface="Arial"/>
                <a:cs typeface="Arial"/>
              </a:rPr>
              <a:t>tecnología </a:t>
            </a:r>
            <a:r>
              <a:rPr sz="3200" spc="-190" dirty="0">
                <a:latin typeface="Arial"/>
                <a:cs typeface="Arial"/>
              </a:rPr>
              <a:t>surge </a:t>
            </a:r>
            <a:r>
              <a:rPr sz="3200" spc="-145" dirty="0">
                <a:latin typeface="Arial"/>
                <a:cs typeface="Arial"/>
              </a:rPr>
              <a:t>entonces </a:t>
            </a:r>
            <a:r>
              <a:rPr sz="3200" spc="-150" dirty="0">
                <a:latin typeface="Arial"/>
                <a:cs typeface="Arial"/>
              </a:rPr>
              <a:t>de </a:t>
            </a:r>
            <a:r>
              <a:rPr sz="3200" spc="-80" dirty="0">
                <a:latin typeface="Arial"/>
                <a:cs typeface="Arial"/>
              </a:rPr>
              <a:t>forma </a:t>
            </a:r>
            <a:r>
              <a:rPr sz="3200" spc="-90" dirty="0">
                <a:latin typeface="Arial"/>
                <a:cs typeface="Arial"/>
              </a:rPr>
              <a:t>científica  </a:t>
            </a:r>
            <a:r>
              <a:rPr sz="3200" spc="-155" dirty="0">
                <a:latin typeface="Arial"/>
                <a:cs typeface="Arial"/>
              </a:rPr>
              <a:t>y </a:t>
            </a:r>
            <a:r>
              <a:rPr sz="3200" spc="-110" dirty="0">
                <a:latin typeface="Arial"/>
                <a:cs typeface="Arial"/>
              </a:rPr>
              <a:t>reflexiva </a:t>
            </a:r>
            <a:r>
              <a:rPr sz="3200" spc="-250" dirty="0">
                <a:latin typeface="Arial"/>
                <a:cs typeface="Arial"/>
              </a:rPr>
              <a:t>a </a:t>
            </a:r>
            <a:r>
              <a:rPr sz="3200" spc="-10" dirty="0">
                <a:latin typeface="Arial"/>
                <a:cs typeface="Arial"/>
              </a:rPr>
              <a:t>partir </a:t>
            </a:r>
            <a:r>
              <a:rPr sz="3200" spc="-145" dirty="0">
                <a:latin typeface="Arial"/>
                <a:cs typeface="Arial"/>
              </a:rPr>
              <a:t>de </a:t>
            </a:r>
            <a:r>
              <a:rPr sz="3200" spc="-114" dirty="0">
                <a:latin typeface="Arial"/>
                <a:cs typeface="Arial"/>
              </a:rPr>
              <a:t>la</a:t>
            </a:r>
            <a:r>
              <a:rPr sz="3200" spc="-395" dirty="0">
                <a:latin typeface="Arial"/>
                <a:cs typeface="Arial"/>
              </a:rPr>
              <a:t> </a:t>
            </a:r>
            <a:r>
              <a:rPr sz="3200" spc="-120" dirty="0">
                <a:latin typeface="Arial"/>
                <a:cs typeface="Arial"/>
              </a:rPr>
              <a:t>técnica.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38576" y="2505075"/>
            <a:ext cx="2466975" cy="18478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224"/>
    </mc:Choice>
    <mc:Fallback xmlns="">
      <p:transition spd="slow" advTm="652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0386" y="520636"/>
            <a:ext cx="47040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345" dirty="0">
                <a:latin typeface="Arial"/>
                <a:cs typeface="Arial"/>
              </a:rPr>
              <a:t>Datos </a:t>
            </a:r>
            <a:r>
              <a:rPr b="1" spc="-235" dirty="0">
                <a:latin typeface="Arial"/>
                <a:cs typeface="Arial"/>
              </a:rPr>
              <a:t>e</a:t>
            </a:r>
            <a:r>
              <a:rPr b="1" spc="-204" dirty="0">
                <a:latin typeface="Arial"/>
                <a:cs typeface="Arial"/>
              </a:rPr>
              <a:t> </a:t>
            </a:r>
            <a:r>
              <a:rPr b="1" spc="-280" dirty="0">
                <a:latin typeface="Arial"/>
                <a:cs typeface="Arial"/>
              </a:rPr>
              <a:t>información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1828938"/>
            <a:ext cx="8953500" cy="4220210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3200" b="1" spc="-450" dirty="0">
                <a:latin typeface="Arial"/>
                <a:cs typeface="Arial"/>
              </a:rPr>
              <a:t>Los</a:t>
            </a:r>
            <a:r>
              <a:rPr sz="3200" b="1" spc="-190" dirty="0">
                <a:latin typeface="Arial"/>
                <a:cs typeface="Arial"/>
              </a:rPr>
              <a:t> </a:t>
            </a:r>
            <a:r>
              <a:rPr sz="3200" b="1" spc="-245" dirty="0">
                <a:latin typeface="Arial"/>
                <a:cs typeface="Arial"/>
              </a:rPr>
              <a:t>datos</a:t>
            </a:r>
            <a:endParaRPr sz="32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6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345" dirty="0">
                <a:latin typeface="Arial"/>
                <a:cs typeface="Arial"/>
              </a:rPr>
              <a:t>La </a:t>
            </a:r>
            <a:r>
              <a:rPr sz="3200" spc="-135" dirty="0">
                <a:latin typeface="Arial"/>
                <a:cs typeface="Arial"/>
              </a:rPr>
              <a:t>palabra </a:t>
            </a:r>
            <a:r>
              <a:rPr sz="3200" i="1" spc="-70" dirty="0">
                <a:latin typeface="Arial"/>
                <a:cs typeface="Arial"/>
              </a:rPr>
              <a:t>dato </a:t>
            </a:r>
            <a:r>
              <a:rPr sz="3200" spc="-105" dirty="0">
                <a:latin typeface="Arial"/>
                <a:cs typeface="Arial"/>
              </a:rPr>
              <a:t>proviene </a:t>
            </a:r>
            <a:r>
              <a:rPr sz="3200" spc="-90" dirty="0">
                <a:latin typeface="Arial"/>
                <a:cs typeface="Arial"/>
              </a:rPr>
              <a:t>del </a:t>
            </a:r>
            <a:r>
              <a:rPr sz="3200" spc="-60" dirty="0">
                <a:latin typeface="Arial"/>
                <a:cs typeface="Arial"/>
              </a:rPr>
              <a:t>latín </a:t>
            </a:r>
            <a:r>
              <a:rPr sz="3200" spc="-85" dirty="0">
                <a:latin typeface="Arial"/>
                <a:cs typeface="Arial"/>
              </a:rPr>
              <a:t>(datum)</a:t>
            </a:r>
            <a:r>
              <a:rPr sz="3200" spc="-360" dirty="0">
                <a:latin typeface="Arial"/>
                <a:cs typeface="Arial"/>
              </a:rPr>
              <a:t> </a:t>
            </a:r>
            <a:r>
              <a:rPr sz="3200" spc="-155" dirty="0">
                <a:latin typeface="Arial"/>
                <a:cs typeface="Arial"/>
              </a:rPr>
              <a:t>y</a:t>
            </a:r>
            <a:endParaRPr sz="3200" dirty="0">
              <a:latin typeface="Arial"/>
              <a:cs typeface="Arial"/>
            </a:endParaRPr>
          </a:p>
          <a:p>
            <a:pPr marL="355600" marR="542925">
              <a:lnSpc>
                <a:spcPct val="100000"/>
              </a:lnSpc>
            </a:pPr>
            <a:r>
              <a:rPr sz="3200" spc="-120" dirty="0">
                <a:latin typeface="Arial"/>
                <a:cs typeface="Arial"/>
              </a:rPr>
              <a:t>significa </a:t>
            </a:r>
            <a:r>
              <a:rPr sz="3200" spc="60" dirty="0">
                <a:latin typeface="Arial"/>
                <a:cs typeface="Arial"/>
              </a:rPr>
              <a:t>“lo </a:t>
            </a:r>
            <a:r>
              <a:rPr sz="3200" spc="-135" dirty="0">
                <a:latin typeface="Arial"/>
                <a:cs typeface="Arial"/>
              </a:rPr>
              <a:t>que </a:t>
            </a:r>
            <a:r>
              <a:rPr sz="3200" spc="-270" dirty="0">
                <a:latin typeface="Arial"/>
                <a:cs typeface="Arial"/>
              </a:rPr>
              <a:t>se </a:t>
            </a:r>
            <a:r>
              <a:rPr sz="3200" spc="-114" dirty="0">
                <a:latin typeface="Arial"/>
                <a:cs typeface="Arial"/>
              </a:rPr>
              <a:t>da”. </a:t>
            </a:r>
            <a:r>
              <a:rPr sz="3200" spc="-280" dirty="0">
                <a:latin typeface="Arial"/>
                <a:cs typeface="Arial"/>
              </a:rPr>
              <a:t>El </a:t>
            </a:r>
            <a:r>
              <a:rPr sz="3200" spc="-80" dirty="0">
                <a:latin typeface="Arial"/>
                <a:cs typeface="Arial"/>
              </a:rPr>
              <a:t>dato </a:t>
            </a:r>
            <a:r>
              <a:rPr sz="3200" spc="-270" dirty="0">
                <a:latin typeface="Arial"/>
                <a:cs typeface="Arial"/>
              </a:rPr>
              <a:t>es </a:t>
            </a:r>
            <a:r>
              <a:rPr sz="3200" spc="-85" dirty="0">
                <a:latin typeface="Arial"/>
                <a:cs typeface="Arial"/>
              </a:rPr>
              <a:t>el</a:t>
            </a:r>
            <a:r>
              <a:rPr sz="3200" spc="-385" dirty="0">
                <a:latin typeface="Arial"/>
                <a:cs typeface="Arial"/>
              </a:rPr>
              <a:t> </a:t>
            </a:r>
            <a:r>
              <a:rPr sz="3200" spc="-114" dirty="0">
                <a:latin typeface="Arial"/>
                <a:cs typeface="Arial"/>
              </a:rPr>
              <a:t>antecedente  </a:t>
            </a:r>
            <a:r>
              <a:rPr sz="3200" spc="-150" dirty="0">
                <a:latin typeface="Arial"/>
                <a:cs typeface="Arial"/>
              </a:rPr>
              <a:t>necesario </a:t>
            </a:r>
            <a:r>
              <a:rPr sz="3200" spc="-155" dirty="0">
                <a:latin typeface="Arial"/>
                <a:cs typeface="Arial"/>
              </a:rPr>
              <a:t>para </a:t>
            </a:r>
            <a:r>
              <a:rPr sz="3200" spc="-110" dirty="0">
                <a:latin typeface="Arial"/>
                <a:cs typeface="Arial"/>
              </a:rPr>
              <a:t>abordar </a:t>
            </a:r>
            <a:r>
              <a:rPr sz="3200" spc="-85" dirty="0">
                <a:latin typeface="Arial"/>
                <a:cs typeface="Arial"/>
              </a:rPr>
              <a:t>el </a:t>
            </a:r>
            <a:r>
              <a:rPr sz="3200" spc="-95" dirty="0">
                <a:latin typeface="Arial"/>
                <a:cs typeface="Arial"/>
              </a:rPr>
              <a:t>conocimiento </a:t>
            </a:r>
            <a:r>
              <a:rPr sz="3200" spc="-150" dirty="0">
                <a:latin typeface="Arial"/>
                <a:cs typeface="Arial"/>
              </a:rPr>
              <a:t>de </a:t>
            </a:r>
            <a:r>
              <a:rPr sz="3200" spc="-155" dirty="0">
                <a:latin typeface="Arial"/>
                <a:cs typeface="Arial"/>
              </a:rPr>
              <a:t>una  </a:t>
            </a:r>
            <a:r>
              <a:rPr sz="3200" spc="-215" dirty="0">
                <a:latin typeface="Arial"/>
                <a:cs typeface="Arial"/>
              </a:rPr>
              <a:t>cosa.</a:t>
            </a:r>
            <a:endParaRPr sz="3200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78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195" dirty="0">
                <a:latin typeface="Arial"/>
                <a:cs typeface="Arial"/>
              </a:rPr>
              <a:t>Por </a:t>
            </a:r>
            <a:r>
              <a:rPr sz="3200" spc="-100" dirty="0">
                <a:latin typeface="Arial"/>
                <a:cs typeface="Arial"/>
              </a:rPr>
              <a:t>ejemplo, </a:t>
            </a:r>
            <a:r>
              <a:rPr sz="3200" spc="-140" dirty="0">
                <a:latin typeface="Arial"/>
                <a:cs typeface="Arial"/>
              </a:rPr>
              <a:t>los </a:t>
            </a:r>
            <a:r>
              <a:rPr sz="3200" spc="-135" dirty="0">
                <a:latin typeface="Arial"/>
                <a:cs typeface="Arial"/>
              </a:rPr>
              <a:t>datos que </a:t>
            </a:r>
            <a:r>
              <a:rPr sz="3200" spc="-140" dirty="0">
                <a:latin typeface="Arial"/>
                <a:cs typeface="Arial"/>
              </a:rPr>
              <a:t>maneja </a:t>
            </a:r>
            <a:r>
              <a:rPr sz="3200" spc="-105" dirty="0">
                <a:latin typeface="Arial"/>
                <a:cs typeface="Arial"/>
              </a:rPr>
              <a:t>un </a:t>
            </a:r>
            <a:r>
              <a:rPr sz="3200" spc="-140" dirty="0">
                <a:latin typeface="Arial"/>
                <a:cs typeface="Arial"/>
              </a:rPr>
              <a:t>programa</a:t>
            </a:r>
            <a:r>
              <a:rPr sz="3200" spc="-400" dirty="0">
                <a:latin typeface="Arial"/>
                <a:cs typeface="Arial"/>
              </a:rPr>
              <a:t> </a:t>
            </a:r>
            <a:r>
              <a:rPr sz="3200" spc="-185" dirty="0">
                <a:latin typeface="Arial"/>
                <a:cs typeface="Arial"/>
              </a:rPr>
              <a:t>son  </a:t>
            </a:r>
            <a:r>
              <a:rPr sz="3200" spc="-114" dirty="0">
                <a:latin typeface="Arial"/>
                <a:cs typeface="Arial"/>
              </a:rPr>
              <a:t>informaciones </a:t>
            </a:r>
            <a:r>
              <a:rPr sz="3200" spc="-100" dirty="0">
                <a:latin typeface="Arial"/>
                <a:cs typeface="Arial"/>
              </a:rPr>
              <a:t>no </a:t>
            </a:r>
            <a:r>
              <a:rPr sz="3200" spc="-150" dirty="0">
                <a:latin typeface="Arial"/>
                <a:cs typeface="Arial"/>
              </a:rPr>
              <a:t>elaboradas. </a:t>
            </a:r>
            <a:r>
              <a:rPr sz="3200" spc="-280" dirty="0">
                <a:latin typeface="Arial"/>
                <a:cs typeface="Arial"/>
              </a:rPr>
              <a:t>El </a:t>
            </a:r>
            <a:r>
              <a:rPr sz="3200" spc="-125" dirty="0">
                <a:latin typeface="Arial"/>
                <a:cs typeface="Arial"/>
              </a:rPr>
              <a:t>procesamiento </a:t>
            </a:r>
            <a:r>
              <a:rPr sz="3200" spc="-150" dirty="0">
                <a:latin typeface="Arial"/>
                <a:cs typeface="Arial"/>
              </a:rPr>
              <a:t>de  </a:t>
            </a:r>
            <a:r>
              <a:rPr sz="3200" spc="-175" dirty="0">
                <a:latin typeface="Arial"/>
                <a:cs typeface="Arial"/>
              </a:rPr>
              <a:t>éstos </a:t>
            </a:r>
            <a:r>
              <a:rPr sz="3200" spc="-180" dirty="0">
                <a:latin typeface="Arial"/>
                <a:cs typeface="Arial"/>
              </a:rPr>
              <a:t>da </a:t>
            </a:r>
            <a:r>
              <a:rPr sz="3200" spc="-105" dirty="0">
                <a:latin typeface="Arial"/>
                <a:cs typeface="Arial"/>
              </a:rPr>
              <a:t>origen </a:t>
            </a:r>
            <a:r>
              <a:rPr sz="3200" spc="-250" dirty="0">
                <a:latin typeface="Arial"/>
                <a:cs typeface="Arial"/>
              </a:rPr>
              <a:t>a </a:t>
            </a:r>
            <a:r>
              <a:rPr sz="3200" spc="-114" dirty="0">
                <a:latin typeface="Arial"/>
                <a:cs typeface="Arial"/>
              </a:rPr>
              <a:t>la </a:t>
            </a:r>
            <a:r>
              <a:rPr sz="3200" spc="-85" dirty="0">
                <a:latin typeface="Arial"/>
                <a:cs typeface="Arial"/>
              </a:rPr>
              <a:t>información </a:t>
            </a:r>
            <a:r>
              <a:rPr sz="3200" spc="25" dirty="0">
                <a:latin typeface="Arial"/>
                <a:cs typeface="Arial"/>
              </a:rPr>
              <a:t>útil </a:t>
            </a:r>
            <a:r>
              <a:rPr sz="3200" spc="-95" dirty="0">
                <a:latin typeface="Arial"/>
                <a:cs typeface="Arial"/>
              </a:rPr>
              <a:t>o</a:t>
            </a:r>
            <a:r>
              <a:rPr sz="3200" spc="-440" dirty="0">
                <a:latin typeface="Arial"/>
                <a:cs typeface="Arial"/>
              </a:rPr>
              <a:t> </a:t>
            </a:r>
            <a:r>
              <a:rPr sz="3200" spc="-100" dirty="0">
                <a:latin typeface="Arial"/>
                <a:cs typeface="Arial"/>
              </a:rPr>
              <a:t>resultado.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72225" y="332613"/>
            <a:ext cx="2466975" cy="18573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27"/>
    </mc:Choice>
    <mc:Fallback xmlns="">
      <p:transition spd="slow" advTm="92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74391" y="462915"/>
            <a:ext cx="33972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75" dirty="0"/>
              <a:t>La</a:t>
            </a:r>
            <a:r>
              <a:rPr spc="-310" dirty="0"/>
              <a:t> </a:t>
            </a:r>
            <a:r>
              <a:rPr spc="-130" dirty="0"/>
              <a:t>Información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91104" y="1608454"/>
            <a:ext cx="5855970" cy="34404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  <a:tab pos="3863340" algn="l"/>
              </a:tabLst>
            </a:pPr>
            <a:r>
              <a:rPr sz="3200" spc="-345" dirty="0">
                <a:latin typeface="Arial"/>
                <a:cs typeface="Arial"/>
              </a:rPr>
              <a:t>La </a:t>
            </a:r>
            <a:r>
              <a:rPr sz="3200" b="1" spc="-204" dirty="0">
                <a:latin typeface="Arial"/>
                <a:cs typeface="Arial"/>
              </a:rPr>
              <a:t>información </a:t>
            </a:r>
            <a:r>
              <a:rPr sz="3200" spc="-270" dirty="0">
                <a:latin typeface="Arial"/>
                <a:cs typeface="Arial"/>
              </a:rPr>
              <a:t>es </a:t>
            </a:r>
            <a:r>
              <a:rPr sz="3200" spc="-105" dirty="0">
                <a:latin typeface="Arial"/>
                <a:cs typeface="Arial"/>
              </a:rPr>
              <a:t>un </a:t>
            </a:r>
            <a:r>
              <a:rPr sz="3200" spc="-75" dirty="0">
                <a:latin typeface="Arial"/>
                <a:cs typeface="Arial"/>
              </a:rPr>
              <a:t>conjunto  </a:t>
            </a:r>
            <a:r>
              <a:rPr sz="3200" spc="-35" dirty="0">
                <a:latin typeface="Arial"/>
                <a:cs typeface="Arial"/>
              </a:rPr>
              <a:t>o</a:t>
            </a:r>
            <a:r>
              <a:rPr sz="3200" spc="-65" dirty="0">
                <a:latin typeface="Arial"/>
                <a:cs typeface="Arial"/>
              </a:rPr>
              <a:t>r</a:t>
            </a:r>
            <a:r>
              <a:rPr sz="3200" spc="-345" dirty="0">
                <a:latin typeface="Arial"/>
                <a:cs typeface="Arial"/>
              </a:rPr>
              <a:t>g</a:t>
            </a:r>
            <a:r>
              <a:rPr sz="3200" spc="-175" dirty="0">
                <a:latin typeface="Arial"/>
                <a:cs typeface="Arial"/>
              </a:rPr>
              <a:t>a</a:t>
            </a:r>
            <a:r>
              <a:rPr sz="3200" spc="-170" dirty="0">
                <a:latin typeface="Arial"/>
                <a:cs typeface="Arial"/>
              </a:rPr>
              <a:t>n</a:t>
            </a:r>
            <a:r>
              <a:rPr sz="3200" spc="-100" dirty="0">
                <a:latin typeface="Arial"/>
                <a:cs typeface="Arial"/>
              </a:rPr>
              <a:t>i</a:t>
            </a:r>
            <a:r>
              <a:rPr sz="3200" spc="-280" dirty="0">
                <a:latin typeface="Arial"/>
                <a:cs typeface="Arial"/>
              </a:rPr>
              <a:t>z</a:t>
            </a:r>
            <a:r>
              <a:rPr sz="3200" spc="-175" dirty="0">
                <a:latin typeface="Arial"/>
                <a:cs typeface="Arial"/>
              </a:rPr>
              <a:t>a</a:t>
            </a:r>
            <a:r>
              <a:rPr sz="3200" spc="-170" dirty="0">
                <a:latin typeface="Arial"/>
                <a:cs typeface="Arial"/>
              </a:rPr>
              <a:t>d</a:t>
            </a:r>
            <a:r>
              <a:rPr sz="3200" spc="-95" dirty="0">
                <a:latin typeface="Arial"/>
                <a:cs typeface="Arial"/>
              </a:rPr>
              <a:t>o</a:t>
            </a:r>
            <a:r>
              <a:rPr sz="3200" spc="-160" dirty="0">
                <a:latin typeface="Arial"/>
                <a:cs typeface="Arial"/>
              </a:rPr>
              <a:t> </a:t>
            </a:r>
            <a:r>
              <a:rPr sz="3200" spc="-150" dirty="0">
                <a:latin typeface="Arial"/>
                <a:cs typeface="Arial"/>
              </a:rPr>
              <a:t>d</a:t>
            </a:r>
            <a:r>
              <a:rPr sz="3200" spc="-145" dirty="0">
                <a:latin typeface="Arial"/>
                <a:cs typeface="Arial"/>
              </a:rPr>
              <a:t>e</a:t>
            </a:r>
            <a:r>
              <a:rPr sz="3200" spc="-170" dirty="0">
                <a:latin typeface="Arial"/>
                <a:cs typeface="Arial"/>
              </a:rPr>
              <a:t> </a:t>
            </a:r>
            <a:r>
              <a:rPr sz="3200" spc="-70" dirty="0">
                <a:latin typeface="Arial"/>
                <a:cs typeface="Arial"/>
              </a:rPr>
              <a:t>da</a:t>
            </a:r>
            <a:r>
              <a:rPr sz="3200" spc="-75" dirty="0">
                <a:latin typeface="Arial"/>
                <a:cs typeface="Arial"/>
              </a:rPr>
              <a:t>t</a:t>
            </a:r>
            <a:r>
              <a:rPr sz="3200" spc="-240" dirty="0">
                <a:latin typeface="Arial"/>
                <a:cs typeface="Arial"/>
              </a:rPr>
              <a:t>o</a:t>
            </a:r>
            <a:r>
              <a:rPr sz="3200" spc="-210" dirty="0">
                <a:latin typeface="Arial"/>
                <a:cs typeface="Arial"/>
              </a:rPr>
              <a:t>s</a:t>
            </a:r>
            <a:r>
              <a:rPr sz="3200" dirty="0">
                <a:latin typeface="Arial"/>
                <a:cs typeface="Arial"/>
              </a:rPr>
              <a:t>	</a:t>
            </a:r>
            <a:r>
              <a:rPr sz="3200" spc="-40" dirty="0">
                <a:latin typeface="Arial"/>
                <a:cs typeface="Arial"/>
              </a:rPr>
              <a:t>p</a:t>
            </a:r>
            <a:r>
              <a:rPr sz="3200" spc="-80" dirty="0">
                <a:latin typeface="Arial"/>
                <a:cs typeface="Arial"/>
              </a:rPr>
              <a:t>r</a:t>
            </a:r>
            <a:r>
              <a:rPr sz="3200" spc="-229" dirty="0">
                <a:latin typeface="Arial"/>
                <a:cs typeface="Arial"/>
              </a:rPr>
              <a:t>oce</a:t>
            </a:r>
            <a:r>
              <a:rPr sz="3200" spc="-200" dirty="0">
                <a:latin typeface="Arial"/>
                <a:cs typeface="Arial"/>
              </a:rPr>
              <a:t>s</a:t>
            </a:r>
            <a:r>
              <a:rPr sz="3200" spc="-175" dirty="0">
                <a:latin typeface="Arial"/>
                <a:cs typeface="Arial"/>
              </a:rPr>
              <a:t>a</a:t>
            </a:r>
            <a:r>
              <a:rPr sz="3200" spc="-170" dirty="0">
                <a:latin typeface="Arial"/>
                <a:cs typeface="Arial"/>
              </a:rPr>
              <a:t>d</a:t>
            </a:r>
            <a:r>
              <a:rPr sz="3200" spc="-160" dirty="0">
                <a:latin typeface="Arial"/>
                <a:cs typeface="Arial"/>
              </a:rPr>
              <a:t>os,  </a:t>
            </a:r>
            <a:r>
              <a:rPr sz="3200" spc="-240" dirty="0">
                <a:latin typeface="Arial"/>
                <a:cs typeface="Arial"/>
              </a:rPr>
              <a:t>capaz </a:t>
            </a:r>
            <a:r>
              <a:rPr sz="3200" spc="-145" dirty="0">
                <a:latin typeface="Arial"/>
                <a:cs typeface="Arial"/>
              </a:rPr>
              <a:t>de </a:t>
            </a:r>
            <a:r>
              <a:rPr sz="3200" spc="-130" dirty="0">
                <a:latin typeface="Arial"/>
                <a:cs typeface="Arial"/>
              </a:rPr>
              <a:t>cambiar </a:t>
            </a:r>
            <a:r>
              <a:rPr sz="3200" spc="-85" dirty="0">
                <a:latin typeface="Arial"/>
                <a:cs typeface="Arial"/>
              </a:rPr>
              <a:t>el </a:t>
            </a:r>
            <a:r>
              <a:rPr sz="3200" spc="-145" dirty="0">
                <a:latin typeface="Arial"/>
                <a:cs typeface="Arial"/>
              </a:rPr>
              <a:t>estado </a:t>
            </a:r>
            <a:r>
              <a:rPr sz="3200" spc="-150" dirty="0">
                <a:latin typeface="Arial"/>
                <a:cs typeface="Arial"/>
              </a:rPr>
              <a:t>de  </a:t>
            </a:r>
            <a:r>
              <a:rPr sz="3200" spc="-95" dirty="0">
                <a:latin typeface="Arial"/>
                <a:cs typeface="Arial"/>
              </a:rPr>
              <a:t>conocimiento del </a:t>
            </a:r>
            <a:r>
              <a:rPr sz="3200" spc="-135" dirty="0">
                <a:latin typeface="Arial"/>
                <a:cs typeface="Arial"/>
              </a:rPr>
              <a:t>que </a:t>
            </a:r>
            <a:r>
              <a:rPr sz="3200" spc="-114" dirty="0">
                <a:latin typeface="Arial"/>
                <a:cs typeface="Arial"/>
              </a:rPr>
              <a:t>la </a:t>
            </a:r>
            <a:r>
              <a:rPr sz="3200" spc="-75" dirty="0">
                <a:latin typeface="Arial"/>
                <a:cs typeface="Arial"/>
              </a:rPr>
              <a:t>obtiene,  </a:t>
            </a:r>
            <a:r>
              <a:rPr sz="3200" spc="-55" dirty="0">
                <a:latin typeface="Arial"/>
                <a:cs typeface="Arial"/>
              </a:rPr>
              <a:t>permitiendo tomar </a:t>
            </a:r>
            <a:r>
              <a:rPr sz="3200" spc="-155" dirty="0">
                <a:latin typeface="Arial"/>
                <a:cs typeface="Arial"/>
              </a:rPr>
              <a:t>decisiones  </a:t>
            </a:r>
            <a:r>
              <a:rPr sz="3200" spc="-80" dirty="0">
                <a:latin typeface="Arial"/>
                <a:cs typeface="Arial"/>
              </a:rPr>
              <a:t>pertinentes </a:t>
            </a:r>
            <a:r>
              <a:rPr sz="3200" spc="-180" dirty="0">
                <a:latin typeface="Arial"/>
                <a:cs typeface="Arial"/>
              </a:rPr>
              <a:t>acordes </a:t>
            </a:r>
            <a:r>
              <a:rPr sz="3200" spc="-250" dirty="0">
                <a:latin typeface="Arial"/>
                <a:cs typeface="Arial"/>
              </a:rPr>
              <a:t>a </a:t>
            </a:r>
            <a:r>
              <a:rPr sz="3200" spc="-105" dirty="0">
                <a:latin typeface="Arial"/>
                <a:cs typeface="Arial"/>
              </a:rPr>
              <a:t>dicho  </a:t>
            </a:r>
            <a:r>
              <a:rPr sz="3200" spc="-95" dirty="0">
                <a:latin typeface="Arial"/>
                <a:cs typeface="Arial"/>
              </a:rPr>
              <a:t>conocimiento.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3532" y="2204847"/>
            <a:ext cx="1914525" cy="23907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20"/>
    </mc:Choice>
    <mc:Fallback xmlns="">
      <p:transition spd="slow" advTm="115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0386" y="520636"/>
            <a:ext cx="47040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345" dirty="0">
                <a:latin typeface="Arial"/>
                <a:cs typeface="Arial"/>
              </a:rPr>
              <a:t>Datos </a:t>
            </a:r>
            <a:r>
              <a:rPr b="1" spc="-235" dirty="0">
                <a:latin typeface="Arial"/>
                <a:cs typeface="Arial"/>
              </a:rPr>
              <a:t>e</a:t>
            </a:r>
            <a:r>
              <a:rPr b="1" spc="-204" dirty="0">
                <a:latin typeface="Arial"/>
                <a:cs typeface="Arial"/>
              </a:rPr>
              <a:t> </a:t>
            </a:r>
            <a:r>
              <a:rPr b="1" spc="-280" dirty="0">
                <a:latin typeface="Arial"/>
                <a:cs typeface="Arial"/>
              </a:rPr>
              <a:t>información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1828938"/>
            <a:ext cx="8953500" cy="602088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endParaRPr sz="32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72225" y="332613"/>
            <a:ext cx="2466975" cy="18573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val 16">
            <a:extLst>
              <a:ext uri="{FF2B5EF4-FFF2-40B4-BE49-F238E27FC236}">
                <a16:creationId xmlns:a16="http://schemas.microsoft.com/office/drawing/2014/main" id="{F79A64C0-2BCF-41B9-A3F4-1C22E88B4A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4005263"/>
            <a:ext cx="504825" cy="504825"/>
          </a:xfrm>
          <a:prstGeom prst="ellipse">
            <a:avLst/>
          </a:prstGeom>
          <a:solidFill>
            <a:srgbClr val="F91B6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7" name="Oval 11">
            <a:extLst>
              <a:ext uri="{FF2B5EF4-FFF2-40B4-BE49-F238E27FC236}">
                <a16:creationId xmlns:a16="http://schemas.microsoft.com/office/drawing/2014/main" id="{03CFAC9C-47F3-43A9-871D-DEB8E9ADB0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4652963"/>
            <a:ext cx="504825" cy="504825"/>
          </a:xfrm>
          <a:prstGeom prst="ellipse">
            <a:avLst/>
          </a:prstGeom>
          <a:solidFill>
            <a:srgbClr val="FCFC18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8" name="Oval 10">
            <a:extLst>
              <a:ext uri="{FF2B5EF4-FFF2-40B4-BE49-F238E27FC236}">
                <a16:creationId xmlns:a16="http://schemas.microsoft.com/office/drawing/2014/main" id="{1156A3FE-C0C5-4362-B682-A311C17B57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5373688"/>
            <a:ext cx="504825" cy="504825"/>
          </a:xfrm>
          <a:prstGeom prst="ellipse">
            <a:avLst/>
          </a:prstGeom>
          <a:solidFill>
            <a:srgbClr val="4FAB6B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41295353-2AFE-46AE-8F01-3360C46345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9" y="3429000"/>
            <a:ext cx="1014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s-AR" altLang="es-AR" dirty="0"/>
              <a:t>Datos</a:t>
            </a:r>
            <a:endParaRPr lang="es-ES" altLang="es-AR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614BF2AF-C021-45E8-BF75-C035BA39EAC2}"/>
              </a:ext>
            </a:extLst>
          </p:cNvPr>
          <p:cNvSpPr/>
          <p:nvPr/>
        </p:nvSpPr>
        <p:spPr>
          <a:xfrm>
            <a:off x="3048000" y="3927351"/>
            <a:ext cx="2438400" cy="873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Organizados de alguna manera</a:t>
            </a:r>
            <a:endParaRPr lang="es-AR" dirty="0"/>
          </a:p>
        </p:txBody>
      </p:sp>
      <p:pic>
        <p:nvPicPr>
          <p:cNvPr id="11" name="Picture 8" descr="MC900432063[1]">
            <a:extLst>
              <a:ext uri="{FF2B5EF4-FFF2-40B4-BE49-F238E27FC236}">
                <a16:creationId xmlns:a16="http://schemas.microsoft.com/office/drawing/2014/main" id="{5D51443D-1C0A-450B-BF79-DE974DAC7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977" y="4051301"/>
            <a:ext cx="650875" cy="182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Box 14">
            <a:extLst>
              <a:ext uri="{FF2B5EF4-FFF2-40B4-BE49-F238E27FC236}">
                <a16:creationId xmlns:a16="http://schemas.microsoft.com/office/drawing/2014/main" id="{7E2FDE36-45E2-4E55-A57E-83EB453D2C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2458" y="3257866"/>
            <a:ext cx="17287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ES" altLang="es-AR" dirty="0"/>
              <a:t>Información</a:t>
            </a:r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5AAFF5F6-4A3A-4244-BAFB-1A5F8E1567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236" y="6337364"/>
            <a:ext cx="10144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s-AR" altLang="es-AR" dirty="0"/>
              <a:t>Colores</a:t>
            </a:r>
            <a:endParaRPr lang="es-ES" altLang="es-AR" dirty="0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00478A0E-F136-4CDC-B3C4-224367EEC0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5977" y="6337364"/>
            <a:ext cx="17287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AR" altLang="es-AR" dirty="0"/>
              <a:t>semáforo</a:t>
            </a:r>
            <a:endParaRPr lang="es-ES" altLang="es-AR" dirty="0"/>
          </a:p>
        </p:txBody>
      </p:sp>
      <p:pic>
        <p:nvPicPr>
          <p:cNvPr id="15" name="Audio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60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164"/>
    </mc:Choice>
    <mc:Fallback xmlns="">
      <p:transition spd="slow" advTm="691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9792" y="188023"/>
            <a:ext cx="74009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Características </a:t>
            </a:r>
            <a:r>
              <a:rPr spc="-200" dirty="0"/>
              <a:t>de </a:t>
            </a:r>
            <a:r>
              <a:rPr spc="-155" dirty="0"/>
              <a:t>la</a:t>
            </a:r>
            <a:r>
              <a:rPr spc="-235" dirty="0"/>
              <a:t> </a:t>
            </a:r>
            <a:r>
              <a:rPr spc="-130" dirty="0"/>
              <a:t>Información</a:t>
            </a:r>
          </a:p>
        </p:txBody>
      </p:sp>
      <p:sp>
        <p:nvSpPr>
          <p:cNvPr id="3" name="object 3"/>
          <p:cNvSpPr/>
          <p:nvPr/>
        </p:nvSpPr>
        <p:spPr>
          <a:xfrm>
            <a:off x="467550" y="908811"/>
            <a:ext cx="1399540" cy="1999614"/>
          </a:xfrm>
          <a:custGeom>
            <a:avLst/>
            <a:gdLst/>
            <a:ahLst/>
            <a:cxnLst/>
            <a:rect l="l" t="t" r="r" b="b"/>
            <a:pathLst>
              <a:path w="1399539" h="1999614">
                <a:moveTo>
                  <a:pt x="0" y="0"/>
                </a:moveTo>
                <a:lnTo>
                  <a:pt x="0" y="1299464"/>
                </a:lnTo>
                <a:lnTo>
                  <a:pt x="699744" y="1999234"/>
                </a:lnTo>
                <a:lnTo>
                  <a:pt x="1399476" y="1299464"/>
                </a:lnTo>
                <a:lnTo>
                  <a:pt x="1399476" y="699770"/>
                </a:lnTo>
                <a:lnTo>
                  <a:pt x="699744" y="699770"/>
                </a:lnTo>
                <a:lnTo>
                  <a:pt x="0" y="0"/>
                </a:lnTo>
                <a:close/>
              </a:path>
              <a:path w="1399539" h="1999614">
                <a:moveTo>
                  <a:pt x="1399476" y="0"/>
                </a:moveTo>
                <a:lnTo>
                  <a:pt x="699744" y="699770"/>
                </a:lnTo>
                <a:lnTo>
                  <a:pt x="1399476" y="699770"/>
                </a:lnTo>
                <a:lnTo>
                  <a:pt x="1399476" y="0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7550" y="908811"/>
            <a:ext cx="1399540" cy="1999614"/>
          </a:xfrm>
          <a:custGeom>
            <a:avLst/>
            <a:gdLst/>
            <a:ahLst/>
            <a:cxnLst/>
            <a:rect l="l" t="t" r="r" b="b"/>
            <a:pathLst>
              <a:path w="1399539" h="1999614">
                <a:moveTo>
                  <a:pt x="1399476" y="0"/>
                </a:moveTo>
                <a:lnTo>
                  <a:pt x="1399476" y="1299464"/>
                </a:lnTo>
                <a:lnTo>
                  <a:pt x="699744" y="1999234"/>
                </a:lnTo>
                <a:lnTo>
                  <a:pt x="0" y="1299464"/>
                </a:lnTo>
                <a:lnTo>
                  <a:pt x="0" y="0"/>
                </a:lnTo>
                <a:lnTo>
                  <a:pt x="699744" y="699770"/>
                </a:lnTo>
                <a:lnTo>
                  <a:pt x="1399476" y="0"/>
                </a:lnTo>
                <a:close/>
              </a:path>
            </a:pathLst>
          </a:custGeom>
          <a:ln w="25400">
            <a:solidFill>
              <a:srgbClr val="4AA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67026" y="908685"/>
            <a:ext cx="6953884" cy="1299845"/>
          </a:xfrm>
          <a:custGeom>
            <a:avLst/>
            <a:gdLst/>
            <a:ahLst/>
            <a:cxnLst/>
            <a:rect l="l" t="t" r="r" b="b"/>
            <a:pathLst>
              <a:path w="6953884" h="1299845">
                <a:moveTo>
                  <a:pt x="6736842" y="0"/>
                </a:moveTo>
                <a:lnTo>
                  <a:pt x="0" y="0"/>
                </a:lnTo>
                <a:lnTo>
                  <a:pt x="0" y="1299590"/>
                </a:lnTo>
                <a:lnTo>
                  <a:pt x="6736842" y="1299590"/>
                </a:lnTo>
                <a:lnTo>
                  <a:pt x="6786512" y="1293867"/>
                </a:lnTo>
                <a:lnTo>
                  <a:pt x="6832113" y="1277564"/>
                </a:lnTo>
                <a:lnTo>
                  <a:pt x="6872342" y="1251984"/>
                </a:lnTo>
                <a:lnTo>
                  <a:pt x="6905897" y="1218429"/>
                </a:lnTo>
                <a:lnTo>
                  <a:pt x="6931477" y="1178200"/>
                </a:lnTo>
                <a:lnTo>
                  <a:pt x="6947780" y="1132599"/>
                </a:lnTo>
                <a:lnTo>
                  <a:pt x="6953504" y="1082928"/>
                </a:lnTo>
                <a:lnTo>
                  <a:pt x="6953504" y="216662"/>
                </a:lnTo>
                <a:lnTo>
                  <a:pt x="6947780" y="166991"/>
                </a:lnTo>
                <a:lnTo>
                  <a:pt x="6931477" y="121390"/>
                </a:lnTo>
                <a:lnTo>
                  <a:pt x="6905897" y="81161"/>
                </a:lnTo>
                <a:lnTo>
                  <a:pt x="6872342" y="47606"/>
                </a:lnTo>
                <a:lnTo>
                  <a:pt x="6832113" y="22026"/>
                </a:lnTo>
                <a:lnTo>
                  <a:pt x="6786512" y="5723"/>
                </a:lnTo>
                <a:lnTo>
                  <a:pt x="6736842" y="0"/>
                </a:lnTo>
                <a:close/>
              </a:path>
            </a:pathLst>
          </a:custGeom>
          <a:solidFill>
            <a:srgbClr val="FFFFFF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67026" y="908685"/>
            <a:ext cx="6953884" cy="1299845"/>
          </a:xfrm>
          <a:custGeom>
            <a:avLst/>
            <a:gdLst/>
            <a:ahLst/>
            <a:cxnLst/>
            <a:rect l="l" t="t" r="r" b="b"/>
            <a:pathLst>
              <a:path w="6953884" h="1299845">
                <a:moveTo>
                  <a:pt x="6953504" y="216662"/>
                </a:moveTo>
                <a:lnTo>
                  <a:pt x="6953504" y="1082928"/>
                </a:lnTo>
                <a:lnTo>
                  <a:pt x="6947780" y="1132599"/>
                </a:lnTo>
                <a:lnTo>
                  <a:pt x="6931477" y="1178200"/>
                </a:lnTo>
                <a:lnTo>
                  <a:pt x="6905897" y="1218429"/>
                </a:lnTo>
                <a:lnTo>
                  <a:pt x="6872342" y="1251984"/>
                </a:lnTo>
                <a:lnTo>
                  <a:pt x="6832113" y="1277564"/>
                </a:lnTo>
                <a:lnTo>
                  <a:pt x="6786512" y="1293867"/>
                </a:lnTo>
                <a:lnTo>
                  <a:pt x="6736842" y="1299590"/>
                </a:lnTo>
                <a:lnTo>
                  <a:pt x="0" y="1299590"/>
                </a:lnTo>
                <a:lnTo>
                  <a:pt x="0" y="0"/>
                </a:lnTo>
                <a:lnTo>
                  <a:pt x="6736842" y="0"/>
                </a:lnTo>
                <a:lnTo>
                  <a:pt x="6786512" y="5723"/>
                </a:lnTo>
                <a:lnTo>
                  <a:pt x="6832113" y="22026"/>
                </a:lnTo>
                <a:lnTo>
                  <a:pt x="6872342" y="47606"/>
                </a:lnTo>
                <a:lnTo>
                  <a:pt x="6905897" y="81161"/>
                </a:lnTo>
                <a:lnTo>
                  <a:pt x="6931477" y="121390"/>
                </a:lnTo>
                <a:lnTo>
                  <a:pt x="6947780" y="166991"/>
                </a:lnTo>
                <a:lnTo>
                  <a:pt x="6953504" y="216662"/>
                </a:lnTo>
                <a:close/>
              </a:path>
            </a:pathLst>
          </a:custGeom>
          <a:ln w="25400">
            <a:solidFill>
              <a:srgbClr val="4AA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71207" y="1180782"/>
            <a:ext cx="5645150" cy="875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68145" indent="-287655">
              <a:lnSpc>
                <a:spcPts val="4425"/>
              </a:lnSpc>
              <a:spcBef>
                <a:spcPts val="100"/>
              </a:spcBef>
              <a:buChar char="•"/>
              <a:tabLst>
                <a:tab pos="1668780" algn="l"/>
              </a:tabLst>
            </a:pPr>
            <a:r>
              <a:rPr sz="4000" spc="-204" dirty="0">
                <a:latin typeface="Arial"/>
                <a:cs typeface="Arial"/>
              </a:rPr>
              <a:t>Verdadera, </a:t>
            </a:r>
            <a:r>
              <a:rPr sz="4000" spc="-125" dirty="0">
                <a:latin typeface="Arial"/>
                <a:cs typeface="Arial"/>
              </a:rPr>
              <a:t>no</a:t>
            </a:r>
            <a:r>
              <a:rPr sz="4000" spc="-315" dirty="0">
                <a:latin typeface="Arial"/>
                <a:cs typeface="Arial"/>
              </a:rPr>
              <a:t> </a:t>
            </a:r>
            <a:r>
              <a:rPr sz="4000" spc="-200" dirty="0">
                <a:latin typeface="Arial"/>
                <a:cs typeface="Arial"/>
              </a:rPr>
              <a:t>falsa</a:t>
            </a:r>
            <a:endParaRPr sz="4000">
              <a:latin typeface="Arial"/>
              <a:cs typeface="Arial"/>
            </a:endParaRPr>
          </a:p>
          <a:p>
            <a:pPr marL="12700">
              <a:lnSpc>
                <a:spcPts val="2265"/>
              </a:lnSpc>
            </a:pPr>
            <a:r>
              <a:rPr sz="2200" b="1" spc="-295" dirty="0">
                <a:latin typeface="Arial"/>
                <a:cs typeface="Arial"/>
              </a:rPr>
              <a:t>VERAZ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7550" y="2717419"/>
            <a:ext cx="1399540" cy="1999614"/>
          </a:xfrm>
          <a:custGeom>
            <a:avLst/>
            <a:gdLst/>
            <a:ahLst/>
            <a:cxnLst/>
            <a:rect l="l" t="t" r="r" b="b"/>
            <a:pathLst>
              <a:path w="1399539" h="1999614">
                <a:moveTo>
                  <a:pt x="0" y="0"/>
                </a:moveTo>
                <a:lnTo>
                  <a:pt x="0" y="1299463"/>
                </a:lnTo>
                <a:lnTo>
                  <a:pt x="699744" y="1999233"/>
                </a:lnTo>
                <a:lnTo>
                  <a:pt x="1399476" y="1299463"/>
                </a:lnTo>
                <a:lnTo>
                  <a:pt x="1399476" y="699769"/>
                </a:lnTo>
                <a:lnTo>
                  <a:pt x="699744" y="699769"/>
                </a:lnTo>
                <a:lnTo>
                  <a:pt x="0" y="0"/>
                </a:lnTo>
                <a:close/>
              </a:path>
              <a:path w="1399539" h="1999614">
                <a:moveTo>
                  <a:pt x="1399476" y="0"/>
                </a:moveTo>
                <a:lnTo>
                  <a:pt x="699744" y="699769"/>
                </a:lnTo>
                <a:lnTo>
                  <a:pt x="1399476" y="699769"/>
                </a:lnTo>
                <a:lnTo>
                  <a:pt x="1399476" y="0"/>
                </a:lnTo>
                <a:close/>
              </a:path>
            </a:pathLst>
          </a:custGeom>
          <a:solidFill>
            <a:srgbClr val="5FE0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7550" y="2717419"/>
            <a:ext cx="1399540" cy="1999614"/>
          </a:xfrm>
          <a:custGeom>
            <a:avLst/>
            <a:gdLst/>
            <a:ahLst/>
            <a:cxnLst/>
            <a:rect l="l" t="t" r="r" b="b"/>
            <a:pathLst>
              <a:path w="1399539" h="1999614">
                <a:moveTo>
                  <a:pt x="1399476" y="0"/>
                </a:moveTo>
                <a:lnTo>
                  <a:pt x="1399476" y="1299463"/>
                </a:lnTo>
                <a:lnTo>
                  <a:pt x="699744" y="1999233"/>
                </a:lnTo>
                <a:lnTo>
                  <a:pt x="0" y="1299463"/>
                </a:lnTo>
                <a:lnTo>
                  <a:pt x="0" y="0"/>
                </a:lnTo>
                <a:lnTo>
                  <a:pt x="699744" y="699769"/>
                </a:lnTo>
                <a:lnTo>
                  <a:pt x="1399476" y="0"/>
                </a:lnTo>
                <a:close/>
              </a:path>
            </a:pathLst>
          </a:custGeom>
          <a:ln w="25400">
            <a:solidFill>
              <a:srgbClr val="5FE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76567" y="3503929"/>
            <a:ext cx="137922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235" dirty="0">
                <a:latin typeface="Arial"/>
                <a:cs typeface="Arial"/>
              </a:rPr>
              <a:t>O</a:t>
            </a:r>
            <a:r>
              <a:rPr sz="2200" b="1" spc="-295" dirty="0">
                <a:latin typeface="Arial"/>
                <a:cs typeface="Arial"/>
              </a:rPr>
              <a:t>P</a:t>
            </a:r>
            <a:r>
              <a:rPr sz="2200" b="1" spc="-235" dirty="0">
                <a:latin typeface="Arial"/>
                <a:cs typeface="Arial"/>
              </a:rPr>
              <a:t>O</a:t>
            </a:r>
            <a:r>
              <a:rPr sz="2200" b="1" spc="-375" dirty="0">
                <a:latin typeface="Arial"/>
                <a:cs typeface="Arial"/>
              </a:rPr>
              <a:t>R</a:t>
            </a:r>
            <a:r>
              <a:rPr sz="2200" b="1" spc="-265" dirty="0">
                <a:latin typeface="Arial"/>
                <a:cs typeface="Arial"/>
              </a:rPr>
              <a:t>T</a:t>
            </a:r>
            <a:r>
              <a:rPr sz="2200" b="1" spc="-185" dirty="0">
                <a:latin typeface="Arial"/>
                <a:cs typeface="Arial"/>
              </a:rPr>
              <a:t>UNA</a:t>
            </a:r>
            <a:endParaRPr sz="2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867026" y="2717419"/>
            <a:ext cx="6953884" cy="1299845"/>
          </a:xfrm>
          <a:custGeom>
            <a:avLst/>
            <a:gdLst/>
            <a:ahLst/>
            <a:cxnLst/>
            <a:rect l="l" t="t" r="r" b="b"/>
            <a:pathLst>
              <a:path w="6953884" h="1299845">
                <a:moveTo>
                  <a:pt x="6736842" y="0"/>
                </a:moveTo>
                <a:lnTo>
                  <a:pt x="0" y="0"/>
                </a:lnTo>
                <a:lnTo>
                  <a:pt x="0" y="1299463"/>
                </a:lnTo>
                <a:lnTo>
                  <a:pt x="6736842" y="1299463"/>
                </a:lnTo>
                <a:lnTo>
                  <a:pt x="6786512" y="1293747"/>
                </a:lnTo>
                <a:lnTo>
                  <a:pt x="6832113" y="1277463"/>
                </a:lnTo>
                <a:lnTo>
                  <a:pt x="6872342" y="1251907"/>
                </a:lnTo>
                <a:lnTo>
                  <a:pt x="6905897" y="1218379"/>
                </a:lnTo>
                <a:lnTo>
                  <a:pt x="6931477" y="1178175"/>
                </a:lnTo>
                <a:lnTo>
                  <a:pt x="6947780" y="1132592"/>
                </a:lnTo>
                <a:lnTo>
                  <a:pt x="6953504" y="1082928"/>
                </a:lnTo>
                <a:lnTo>
                  <a:pt x="6953504" y="216534"/>
                </a:lnTo>
                <a:lnTo>
                  <a:pt x="6947780" y="166871"/>
                </a:lnTo>
                <a:lnTo>
                  <a:pt x="6931477" y="121288"/>
                </a:lnTo>
                <a:lnTo>
                  <a:pt x="6905897" y="81084"/>
                </a:lnTo>
                <a:lnTo>
                  <a:pt x="6872342" y="47556"/>
                </a:lnTo>
                <a:lnTo>
                  <a:pt x="6832113" y="22000"/>
                </a:lnTo>
                <a:lnTo>
                  <a:pt x="6786512" y="5716"/>
                </a:lnTo>
                <a:lnTo>
                  <a:pt x="6736842" y="0"/>
                </a:lnTo>
                <a:close/>
              </a:path>
            </a:pathLst>
          </a:custGeom>
          <a:solidFill>
            <a:srgbClr val="FFFFFF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67026" y="2717419"/>
            <a:ext cx="6953884" cy="1299845"/>
          </a:xfrm>
          <a:custGeom>
            <a:avLst/>
            <a:gdLst/>
            <a:ahLst/>
            <a:cxnLst/>
            <a:rect l="l" t="t" r="r" b="b"/>
            <a:pathLst>
              <a:path w="6953884" h="1299845">
                <a:moveTo>
                  <a:pt x="6953504" y="216534"/>
                </a:moveTo>
                <a:lnTo>
                  <a:pt x="6953504" y="1082928"/>
                </a:lnTo>
                <a:lnTo>
                  <a:pt x="6947780" y="1132592"/>
                </a:lnTo>
                <a:lnTo>
                  <a:pt x="6931477" y="1178175"/>
                </a:lnTo>
                <a:lnTo>
                  <a:pt x="6905897" y="1218379"/>
                </a:lnTo>
                <a:lnTo>
                  <a:pt x="6872342" y="1251907"/>
                </a:lnTo>
                <a:lnTo>
                  <a:pt x="6832113" y="1277463"/>
                </a:lnTo>
                <a:lnTo>
                  <a:pt x="6786512" y="1293747"/>
                </a:lnTo>
                <a:lnTo>
                  <a:pt x="6736842" y="1299463"/>
                </a:lnTo>
                <a:lnTo>
                  <a:pt x="0" y="1299463"/>
                </a:lnTo>
                <a:lnTo>
                  <a:pt x="0" y="0"/>
                </a:lnTo>
                <a:lnTo>
                  <a:pt x="6736842" y="0"/>
                </a:lnTo>
                <a:lnTo>
                  <a:pt x="6786512" y="5716"/>
                </a:lnTo>
                <a:lnTo>
                  <a:pt x="6832113" y="22000"/>
                </a:lnTo>
                <a:lnTo>
                  <a:pt x="6872342" y="47556"/>
                </a:lnTo>
                <a:lnTo>
                  <a:pt x="6905897" y="81084"/>
                </a:lnTo>
                <a:lnTo>
                  <a:pt x="6931477" y="121288"/>
                </a:lnTo>
                <a:lnTo>
                  <a:pt x="6947780" y="166871"/>
                </a:lnTo>
                <a:lnTo>
                  <a:pt x="6953504" y="216534"/>
                </a:lnTo>
                <a:close/>
              </a:path>
            </a:pathLst>
          </a:custGeom>
          <a:ln w="25399">
            <a:solidFill>
              <a:srgbClr val="5FE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139314" y="2711196"/>
            <a:ext cx="4624705" cy="119443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99720" marR="5080" indent="-287020">
              <a:lnSpc>
                <a:spcPts val="4400"/>
              </a:lnSpc>
              <a:spcBef>
                <a:spcPts val="580"/>
              </a:spcBef>
              <a:buChar char="•"/>
              <a:tabLst>
                <a:tab pos="300355" algn="l"/>
              </a:tabLst>
            </a:pPr>
            <a:r>
              <a:rPr sz="4000" spc="-260" dirty="0">
                <a:latin typeface="Arial"/>
                <a:cs typeface="Arial"/>
              </a:rPr>
              <a:t>Que </a:t>
            </a:r>
            <a:r>
              <a:rPr sz="4000" spc="-220" dirty="0">
                <a:latin typeface="Arial"/>
                <a:cs typeface="Arial"/>
              </a:rPr>
              <a:t>ha </a:t>
            </a:r>
            <a:r>
              <a:rPr sz="4000" spc="-165" dirty="0">
                <a:latin typeface="Arial"/>
                <a:cs typeface="Arial"/>
              </a:rPr>
              <a:t>llegado </a:t>
            </a:r>
            <a:r>
              <a:rPr sz="4000" spc="-180" dirty="0">
                <a:latin typeface="Arial"/>
                <a:cs typeface="Arial"/>
              </a:rPr>
              <a:t>en</a:t>
            </a:r>
            <a:r>
              <a:rPr sz="4000" spc="-270" dirty="0">
                <a:latin typeface="Arial"/>
                <a:cs typeface="Arial"/>
              </a:rPr>
              <a:t> </a:t>
            </a:r>
            <a:r>
              <a:rPr sz="4000" spc="-285" dirty="0">
                <a:latin typeface="Arial"/>
                <a:cs typeface="Arial"/>
              </a:rPr>
              <a:t>su  </a:t>
            </a:r>
            <a:r>
              <a:rPr sz="4000" spc="-100" dirty="0">
                <a:latin typeface="Arial"/>
                <a:cs typeface="Arial"/>
              </a:rPr>
              <a:t>momento</a:t>
            </a:r>
            <a:r>
              <a:rPr sz="4000" spc="-225" dirty="0">
                <a:latin typeface="Arial"/>
                <a:cs typeface="Arial"/>
              </a:rPr>
              <a:t> </a:t>
            </a:r>
            <a:r>
              <a:rPr sz="4000" spc="-95" dirty="0">
                <a:latin typeface="Arial"/>
                <a:cs typeface="Arial"/>
              </a:rPr>
              <a:t>justo</a:t>
            </a:r>
            <a:endParaRPr sz="4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67550" y="4526026"/>
            <a:ext cx="1399540" cy="1999614"/>
          </a:xfrm>
          <a:custGeom>
            <a:avLst/>
            <a:gdLst/>
            <a:ahLst/>
            <a:cxnLst/>
            <a:rect l="l" t="t" r="r" b="b"/>
            <a:pathLst>
              <a:path w="1399539" h="1999615">
                <a:moveTo>
                  <a:pt x="0" y="0"/>
                </a:moveTo>
                <a:lnTo>
                  <a:pt x="0" y="1299489"/>
                </a:lnTo>
                <a:lnTo>
                  <a:pt x="699744" y="1999234"/>
                </a:lnTo>
                <a:lnTo>
                  <a:pt x="1399476" y="1299489"/>
                </a:lnTo>
                <a:lnTo>
                  <a:pt x="1399476" y="699769"/>
                </a:lnTo>
                <a:lnTo>
                  <a:pt x="699744" y="699769"/>
                </a:lnTo>
                <a:lnTo>
                  <a:pt x="0" y="0"/>
                </a:lnTo>
                <a:close/>
              </a:path>
              <a:path w="1399539" h="1999615">
                <a:moveTo>
                  <a:pt x="1399476" y="0"/>
                </a:moveTo>
                <a:lnTo>
                  <a:pt x="699744" y="699769"/>
                </a:lnTo>
                <a:lnTo>
                  <a:pt x="1399476" y="699769"/>
                </a:lnTo>
                <a:lnTo>
                  <a:pt x="1399476" y="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7550" y="4526026"/>
            <a:ext cx="1399540" cy="1999614"/>
          </a:xfrm>
          <a:custGeom>
            <a:avLst/>
            <a:gdLst/>
            <a:ahLst/>
            <a:cxnLst/>
            <a:rect l="l" t="t" r="r" b="b"/>
            <a:pathLst>
              <a:path w="1399539" h="1999615">
                <a:moveTo>
                  <a:pt x="1399476" y="0"/>
                </a:moveTo>
                <a:lnTo>
                  <a:pt x="1399476" y="1299489"/>
                </a:lnTo>
                <a:lnTo>
                  <a:pt x="699744" y="1999234"/>
                </a:lnTo>
                <a:lnTo>
                  <a:pt x="0" y="1299489"/>
                </a:lnTo>
                <a:lnTo>
                  <a:pt x="0" y="0"/>
                </a:lnTo>
                <a:lnTo>
                  <a:pt x="699744" y="699769"/>
                </a:lnTo>
                <a:lnTo>
                  <a:pt x="1399476" y="0"/>
                </a:lnTo>
                <a:close/>
              </a:path>
            </a:pathLst>
          </a:custGeom>
          <a:ln w="25400">
            <a:solidFill>
              <a:srgbClr val="F79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89267" y="5313362"/>
            <a:ext cx="135255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325" dirty="0">
                <a:latin typeface="Arial"/>
                <a:cs typeface="Arial"/>
              </a:rPr>
              <a:t>RELEVANTE</a:t>
            </a:r>
            <a:endParaRPr sz="22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867026" y="4526026"/>
            <a:ext cx="6953884" cy="1299845"/>
          </a:xfrm>
          <a:custGeom>
            <a:avLst/>
            <a:gdLst/>
            <a:ahLst/>
            <a:cxnLst/>
            <a:rect l="l" t="t" r="r" b="b"/>
            <a:pathLst>
              <a:path w="6953884" h="1299845">
                <a:moveTo>
                  <a:pt x="6736842" y="0"/>
                </a:moveTo>
                <a:lnTo>
                  <a:pt x="0" y="0"/>
                </a:lnTo>
                <a:lnTo>
                  <a:pt x="0" y="1299489"/>
                </a:lnTo>
                <a:lnTo>
                  <a:pt x="6736842" y="1299489"/>
                </a:lnTo>
                <a:lnTo>
                  <a:pt x="6786512" y="1293769"/>
                </a:lnTo>
                <a:lnTo>
                  <a:pt x="6832113" y="1277476"/>
                </a:lnTo>
                <a:lnTo>
                  <a:pt x="6872342" y="1251909"/>
                </a:lnTo>
                <a:lnTo>
                  <a:pt x="6905897" y="1218368"/>
                </a:lnTo>
                <a:lnTo>
                  <a:pt x="6931477" y="1178154"/>
                </a:lnTo>
                <a:lnTo>
                  <a:pt x="6947780" y="1132566"/>
                </a:lnTo>
                <a:lnTo>
                  <a:pt x="6953504" y="1082903"/>
                </a:lnTo>
                <a:lnTo>
                  <a:pt x="6953504" y="216535"/>
                </a:lnTo>
                <a:lnTo>
                  <a:pt x="6947780" y="166871"/>
                </a:lnTo>
                <a:lnTo>
                  <a:pt x="6931477" y="121288"/>
                </a:lnTo>
                <a:lnTo>
                  <a:pt x="6905897" y="81084"/>
                </a:lnTo>
                <a:lnTo>
                  <a:pt x="6872342" y="47556"/>
                </a:lnTo>
                <a:lnTo>
                  <a:pt x="6832113" y="22000"/>
                </a:lnTo>
                <a:lnTo>
                  <a:pt x="6786512" y="5716"/>
                </a:lnTo>
                <a:lnTo>
                  <a:pt x="6736842" y="0"/>
                </a:lnTo>
                <a:close/>
              </a:path>
            </a:pathLst>
          </a:custGeom>
          <a:solidFill>
            <a:srgbClr val="FFFFFF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67026" y="4526026"/>
            <a:ext cx="6953884" cy="1299845"/>
          </a:xfrm>
          <a:custGeom>
            <a:avLst/>
            <a:gdLst/>
            <a:ahLst/>
            <a:cxnLst/>
            <a:rect l="l" t="t" r="r" b="b"/>
            <a:pathLst>
              <a:path w="6953884" h="1299845">
                <a:moveTo>
                  <a:pt x="6953504" y="216535"/>
                </a:moveTo>
                <a:lnTo>
                  <a:pt x="6953504" y="1082903"/>
                </a:lnTo>
                <a:lnTo>
                  <a:pt x="6947780" y="1132566"/>
                </a:lnTo>
                <a:lnTo>
                  <a:pt x="6931477" y="1178154"/>
                </a:lnTo>
                <a:lnTo>
                  <a:pt x="6905897" y="1218368"/>
                </a:lnTo>
                <a:lnTo>
                  <a:pt x="6872342" y="1251909"/>
                </a:lnTo>
                <a:lnTo>
                  <a:pt x="6832113" y="1277476"/>
                </a:lnTo>
                <a:lnTo>
                  <a:pt x="6786512" y="1293769"/>
                </a:lnTo>
                <a:lnTo>
                  <a:pt x="6736842" y="1299489"/>
                </a:lnTo>
                <a:lnTo>
                  <a:pt x="0" y="1299489"/>
                </a:lnTo>
                <a:lnTo>
                  <a:pt x="0" y="0"/>
                </a:lnTo>
                <a:lnTo>
                  <a:pt x="6736842" y="0"/>
                </a:lnTo>
                <a:lnTo>
                  <a:pt x="6786512" y="5716"/>
                </a:lnTo>
                <a:lnTo>
                  <a:pt x="6832113" y="22000"/>
                </a:lnTo>
                <a:lnTo>
                  <a:pt x="6872342" y="47556"/>
                </a:lnTo>
                <a:lnTo>
                  <a:pt x="6905897" y="81084"/>
                </a:lnTo>
                <a:lnTo>
                  <a:pt x="6931477" y="121288"/>
                </a:lnTo>
                <a:lnTo>
                  <a:pt x="6947780" y="166871"/>
                </a:lnTo>
                <a:lnTo>
                  <a:pt x="6953504" y="216535"/>
                </a:lnTo>
                <a:close/>
              </a:path>
            </a:pathLst>
          </a:custGeom>
          <a:ln w="25400">
            <a:solidFill>
              <a:srgbClr val="F79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139314" y="4799583"/>
            <a:ext cx="605345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720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300355" algn="l"/>
              </a:tabLst>
            </a:pPr>
            <a:r>
              <a:rPr sz="4000" spc="-75" dirty="0">
                <a:latin typeface="Arial"/>
                <a:cs typeface="Arial"/>
              </a:rPr>
              <a:t>Importante </a:t>
            </a:r>
            <a:r>
              <a:rPr sz="4000" spc="-190" dirty="0">
                <a:latin typeface="Arial"/>
                <a:cs typeface="Arial"/>
              </a:rPr>
              <a:t>para </a:t>
            </a:r>
            <a:r>
              <a:rPr sz="4000" spc="-105" dirty="0">
                <a:latin typeface="Arial"/>
                <a:cs typeface="Arial"/>
              </a:rPr>
              <a:t>el</a:t>
            </a:r>
            <a:r>
              <a:rPr sz="4000" spc="-459" dirty="0">
                <a:latin typeface="Arial"/>
                <a:cs typeface="Arial"/>
              </a:rPr>
              <a:t> </a:t>
            </a:r>
            <a:r>
              <a:rPr sz="4000" spc="-95" dirty="0">
                <a:latin typeface="Arial"/>
                <a:cs typeface="Arial"/>
              </a:rPr>
              <a:t>receptor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21" name="Audio 2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862"/>
    </mc:Choice>
    <mc:Fallback xmlns="">
      <p:transition spd="slow" advTm="1538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40329" y="462915"/>
            <a:ext cx="386587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55" dirty="0">
                <a:latin typeface="Arial"/>
                <a:cs typeface="Arial"/>
              </a:rPr>
              <a:t>La</a:t>
            </a:r>
            <a:r>
              <a:rPr b="1" spc="-275" dirty="0">
                <a:latin typeface="Arial"/>
                <a:cs typeface="Arial"/>
              </a:rPr>
              <a:t> </a:t>
            </a:r>
            <a:r>
              <a:rPr b="1" spc="-370" dirty="0">
                <a:latin typeface="Arial"/>
                <a:cs typeface="Arial"/>
              </a:rPr>
              <a:t>comunicación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1372552"/>
            <a:ext cx="8808720" cy="2806065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355600" marR="205104" indent="-342900">
              <a:lnSpc>
                <a:spcPts val="3440"/>
              </a:lnSpc>
              <a:spcBef>
                <a:spcPts val="55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345" dirty="0">
                <a:latin typeface="Arial"/>
                <a:cs typeface="Arial"/>
              </a:rPr>
              <a:t>La </a:t>
            </a:r>
            <a:r>
              <a:rPr sz="3200" i="1" spc="-150" dirty="0">
                <a:latin typeface="Arial"/>
                <a:cs typeface="Arial"/>
              </a:rPr>
              <a:t>comunicación </a:t>
            </a:r>
            <a:r>
              <a:rPr sz="3200" spc="-270" dirty="0">
                <a:latin typeface="Arial"/>
                <a:cs typeface="Arial"/>
              </a:rPr>
              <a:t>es </a:t>
            </a:r>
            <a:r>
              <a:rPr sz="3200" spc="-85" dirty="0">
                <a:latin typeface="Arial"/>
                <a:cs typeface="Arial"/>
              </a:rPr>
              <a:t>el </a:t>
            </a:r>
            <a:r>
              <a:rPr sz="3200" spc="-155" dirty="0">
                <a:latin typeface="Arial"/>
                <a:cs typeface="Arial"/>
              </a:rPr>
              <a:t>proceso </a:t>
            </a:r>
            <a:r>
              <a:rPr sz="3200" spc="-100" dirty="0">
                <a:latin typeface="Arial"/>
                <a:cs typeface="Arial"/>
              </a:rPr>
              <a:t>mediante </a:t>
            </a:r>
            <a:r>
              <a:rPr sz="3200" spc="-85" dirty="0">
                <a:latin typeface="Arial"/>
                <a:cs typeface="Arial"/>
              </a:rPr>
              <a:t>el </a:t>
            </a:r>
            <a:r>
              <a:rPr sz="3200" spc="-145" dirty="0">
                <a:latin typeface="Arial"/>
                <a:cs typeface="Arial"/>
              </a:rPr>
              <a:t>cual </a:t>
            </a:r>
            <a:r>
              <a:rPr sz="3200" spc="-265" dirty="0">
                <a:latin typeface="Arial"/>
                <a:cs typeface="Arial"/>
              </a:rPr>
              <a:t>se  </a:t>
            </a:r>
            <a:r>
              <a:rPr sz="3200" spc="-70" dirty="0">
                <a:latin typeface="Arial"/>
                <a:cs typeface="Arial"/>
              </a:rPr>
              <a:t>transmite </a:t>
            </a:r>
            <a:r>
              <a:rPr sz="3200" spc="-114" dirty="0">
                <a:latin typeface="Arial"/>
                <a:cs typeface="Arial"/>
              </a:rPr>
              <a:t>la</a:t>
            </a:r>
            <a:r>
              <a:rPr sz="3200" spc="-300" dirty="0">
                <a:latin typeface="Arial"/>
                <a:cs typeface="Arial"/>
              </a:rPr>
              <a:t> </a:t>
            </a:r>
            <a:r>
              <a:rPr sz="3200" spc="-85" dirty="0">
                <a:latin typeface="Arial"/>
                <a:cs typeface="Arial"/>
              </a:rPr>
              <a:t>información.</a:t>
            </a:r>
            <a:endParaRPr sz="3200">
              <a:latin typeface="Arial"/>
              <a:cs typeface="Arial"/>
            </a:endParaRPr>
          </a:p>
          <a:p>
            <a:pPr marL="355600" marR="5080" indent="-342900">
              <a:lnSpc>
                <a:spcPct val="90000"/>
              </a:lnSpc>
              <a:spcBef>
                <a:spcPts val="73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425" dirty="0">
                <a:latin typeface="Arial"/>
                <a:cs typeface="Arial"/>
              </a:rPr>
              <a:t>Se </a:t>
            </a:r>
            <a:r>
              <a:rPr sz="3200" spc="-90" dirty="0">
                <a:latin typeface="Arial"/>
                <a:cs typeface="Arial"/>
              </a:rPr>
              <a:t>requiere, </a:t>
            </a:r>
            <a:r>
              <a:rPr sz="3200" spc="-155" dirty="0">
                <a:latin typeface="Arial"/>
                <a:cs typeface="Arial"/>
              </a:rPr>
              <a:t>para este </a:t>
            </a:r>
            <a:r>
              <a:rPr sz="3200" spc="-160" dirty="0">
                <a:latin typeface="Arial"/>
                <a:cs typeface="Arial"/>
              </a:rPr>
              <a:t>proceso, </a:t>
            </a:r>
            <a:r>
              <a:rPr sz="3200" spc="-150" dirty="0">
                <a:latin typeface="Arial"/>
                <a:cs typeface="Arial"/>
              </a:rPr>
              <a:t>de </a:t>
            </a:r>
            <a:r>
              <a:rPr sz="3200" spc="-105" dirty="0">
                <a:latin typeface="Arial"/>
                <a:cs typeface="Arial"/>
              </a:rPr>
              <a:t>un </a:t>
            </a:r>
            <a:r>
              <a:rPr sz="3200" spc="-150" dirty="0">
                <a:latin typeface="Arial"/>
                <a:cs typeface="Arial"/>
              </a:rPr>
              <a:t>emisor, </a:t>
            </a:r>
            <a:r>
              <a:rPr sz="3200" spc="-105" dirty="0">
                <a:latin typeface="Arial"/>
                <a:cs typeface="Arial"/>
              </a:rPr>
              <a:t>un  </a:t>
            </a:r>
            <a:r>
              <a:rPr sz="3200" spc="-114" dirty="0">
                <a:latin typeface="Arial"/>
                <a:cs typeface="Arial"/>
              </a:rPr>
              <a:t>receptor, </a:t>
            </a:r>
            <a:r>
              <a:rPr sz="3200" spc="-100" dirty="0">
                <a:latin typeface="Arial"/>
                <a:cs typeface="Arial"/>
              </a:rPr>
              <a:t>un </a:t>
            </a:r>
            <a:r>
              <a:rPr sz="3200" spc="-145" dirty="0">
                <a:latin typeface="Arial"/>
                <a:cs typeface="Arial"/>
              </a:rPr>
              <a:t>código, </a:t>
            </a:r>
            <a:r>
              <a:rPr sz="3200" spc="-100" dirty="0">
                <a:latin typeface="Arial"/>
                <a:cs typeface="Arial"/>
              </a:rPr>
              <a:t>un </a:t>
            </a:r>
            <a:r>
              <a:rPr sz="3200" spc="-160" dirty="0">
                <a:latin typeface="Arial"/>
                <a:cs typeface="Arial"/>
              </a:rPr>
              <a:t>mensaje </a:t>
            </a:r>
            <a:r>
              <a:rPr sz="3200" spc="-95" dirty="0">
                <a:latin typeface="Arial"/>
                <a:cs typeface="Arial"/>
              </a:rPr>
              <a:t>(escrito </a:t>
            </a:r>
            <a:r>
              <a:rPr sz="3200" spc="-145" dirty="0">
                <a:latin typeface="Arial"/>
                <a:cs typeface="Arial"/>
              </a:rPr>
              <a:t>en código,  </a:t>
            </a:r>
            <a:r>
              <a:rPr sz="3200" spc="-125" dirty="0">
                <a:latin typeface="Arial"/>
                <a:cs typeface="Arial"/>
              </a:rPr>
              <a:t>conocido </a:t>
            </a:r>
            <a:r>
              <a:rPr sz="3200" spc="-55" dirty="0">
                <a:latin typeface="Arial"/>
                <a:cs typeface="Arial"/>
              </a:rPr>
              <a:t>por </a:t>
            </a:r>
            <a:r>
              <a:rPr sz="3200" spc="-170" dirty="0">
                <a:latin typeface="Arial"/>
                <a:cs typeface="Arial"/>
              </a:rPr>
              <a:t>ambos) </a:t>
            </a:r>
            <a:r>
              <a:rPr sz="3200" spc="-155" dirty="0">
                <a:latin typeface="Arial"/>
                <a:cs typeface="Arial"/>
              </a:rPr>
              <a:t>y </a:t>
            </a:r>
            <a:r>
              <a:rPr sz="3200" spc="-105" dirty="0">
                <a:latin typeface="Arial"/>
                <a:cs typeface="Arial"/>
              </a:rPr>
              <a:t>un </a:t>
            </a:r>
            <a:r>
              <a:rPr sz="3200" spc="-165" dirty="0">
                <a:latin typeface="Arial"/>
                <a:cs typeface="Arial"/>
              </a:rPr>
              <a:t>canal </a:t>
            </a:r>
            <a:r>
              <a:rPr sz="3200" spc="-250" dirty="0">
                <a:latin typeface="Arial"/>
                <a:cs typeface="Arial"/>
              </a:rPr>
              <a:t>a </a:t>
            </a:r>
            <a:r>
              <a:rPr sz="3200" spc="-145" dirty="0">
                <a:latin typeface="Arial"/>
                <a:cs typeface="Arial"/>
              </a:rPr>
              <a:t>través </a:t>
            </a:r>
            <a:r>
              <a:rPr sz="3200" spc="-95" dirty="0">
                <a:latin typeface="Arial"/>
                <a:cs typeface="Arial"/>
              </a:rPr>
              <a:t>del </a:t>
            </a:r>
            <a:r>
              <a:rPr sz="3200" spc="-145" dirty="0">
                <a:latin typeface="Arial"/>
                <a:cs typeface="Arial"/>
              </a:rPr>
              <a:t>cual</a:t>
            </a:r>
            <a:r>
              <a:rPr sz="3200" spc="-380" dirty="0">
                <a:latin typeface="Arial"/>
                <a:cs typeface="Arial"/>
              </a:rPr>
              <a:t> </a:t>
            </a:r>
            <a:r>
              <a:rPr sz="3200" spc="-270" dirty="0">
                <a:latin typeface="Arial"/>
                <a:cs typeface="Arial"/>
              </a:rPr>
              <a:t>se  </a:t>
            </a:r>
            <a:r>
              <a:rPr sz="3200" spc="-150" dirty="0">
                <a:latin typeface="Arial"/>
                <a:cs typeface="Arial"/>
              </a:rPr>
              <a:t>pueda </a:t>
            </a:r>
            <a:r>
              <a:rPr sz="3200" spc="-35" dirty="0">
                <a:latin typeface="Arial"/>
                <a:cs typeface="Arial"/>
              </a:rPr>
              <a:t>transmitir </a:t>
            </a:r>
            <a:r>
              <a:rPr sz="3200" spc="-85" dirty="0">
                <a:latin typeface="Arial"/>
                <a:cs typeface="Arial"/>
              </a:rPr>
              <a:t>el</a:t>
            </a:r>
            <a:r>
              <a:rPr sz="3200" spc="-375" dirty="0">
                <a:latin typeface="Arial"/>
                <a:cs typeface="Arial"/>
              </a:rPr>
              <a:t> </a:t>
            </a:r>
            <a:r>
              <a:rPr sz="3200" spc="-150" dirty="0">
                <a:latin typeface="Arial"/>
                <a:cs typeface="Arial"/>
              </a:rPr>
              <a:t>mensaje.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5640" y="5039359"/>
            <a:ext cx="1432560" cy="3835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3564" y="5036413"/>
            <a:ext cx="1391920" cy="339090"/>
          </a:xfrm>
          <a:custGeom>
            <a:avLst/>
            <a:gdLst/>
            <a:ahLst/>
            <a:cxnLst/>
            <a:rect l="l" t="t" r="r" b="b"/>
            <a:pathLst>
              <a:path w="1391920" h="339089">
                <a:moveTo>
                  <a:pt x="0" y="338988"/>
                </a:moveTo>
                <a:lnTo>
                  <a:pt x="1391539" y="338988"/>
                </a:lnTo>
                <a:lnTo>
                  <a:pt x="1391539" y="0"/>
                </a:lnTo>
                <a:lnTo>
                  <a:pt x="0" y="0"/>
                </a:lnTo>
                <a:lnTo>
                  <a:pt x="0" y="338988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3564" y="5036413"/>
            <a:ext cx="1391920" cy="339090"/>
          </a:xfrm>
          <a:custGeom>
            <a:avLst/>
            <a:gdLst/>
            <a:ahLst/>
            <a:cxnLst/>
            <a:rect l="l" t="t" r="r" b="b"/>
            <a:pathLst>
              <a:path w="1391920" h="339089">
                <a:moveTo>
                  <a:pt x="0" y="338988"/>
                </a:moveTo>
                <a:lnTo>
                  <a:pt x="1391539" y="338988"/>
                </a:lnTo>
                <a:lnTo>
                  <a:pt x="1391539" y="0"/>
                </a:lnTo>
                <a:lnTo>
                  <a:pt x="0" y="0"/>
                </a:lnTo>
                <a:lnTo>
                  <a:pt x="0" y="338988"/>
                </a:lnTo>
                <a:close/>
              </a:path>
            </a:pathLst>
          </a:custGeom>
          <a:ln w="38100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64514" y="5061203"/>
            <a:ext cx="14300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4810">
              <a:lnSpc>
                <a:spcPct val="100000"/>
              </a:lnSpc>
              <a:spcBef>
                <a:spcPts val="100"/>
              </a:spcBef>
            </a:pPr>
            <a:r>
              <a:rPr sz="1600" spc="-190" dirty="0">
                <a:latin typeface="Arial"/>
                <a:cs typeface="Arial"/>
              </a:rPr>
              <a:t>EMISOR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85000" y="5039359"/>
            <a:ext cx="1724659" cy="3835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94906" y="5036413"/>
            <a:ext cx="1681480" cy="339090"/>
          </a:xfrm>
          <a:custGeom>
            <a:avLst/>
            <a:gdLst/>
            <a:ahLst/>
            <a:cxnLst/>
            <a:rect l="l" t="t" r="r" b="b"/>
            <a:pathLst>
              <a:path w="1681479" h="339089">
                <a:moveTo>
                  <a:pt x="0" y="338988"/>
                </a:moveTo>
                <a:lnTo>
                  <a:pt x="1681479" y="338988"/>
                </a:lnTo>
                <a:lnTo>
                  <a:pt x="1681479" y="0"/>
                </a:lnTo>
                <a:lnTo>
                  <a:pt x="0" y="0"/>
                </a:lnTo>
                <a:lnTo>
                  <a:pt x="0" y="338988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94906" y="5036413"/>
            <a:ext cx="1681480" cy="339090"/>
          </a:xfrm>
          <a:custGeom>
            <a:avLst/>
            <a:gdLst/>
            <a:ahLst/>
            <a:cxnLst/>
            <a:rect l="l" t="t" r="r" b="b"/>
            <a:pathLst>
              <a:path w="1681479" h="339089">
                <a:moveTo>
                  <a:pt x="0" y="338988"/>
                </a:moveTo>
                <a:lnTo>
                  <a:pt x="1681479" y="338988"/>
                </a:lnTo>
                <a:lnTo>
                  <a:pt x="1681479" y="0"/>
                </a:lnTo>
                <a:lnTo>
                  <a:pt x="0" y="0"/>
                </a:lnTo>
                <a:lnTo>
                  <a:pt x="0" y="338988"/>
                </a:lnTo>
                <a:close/>
              </a:path>
            </a:pathLst>
          </a:custGeom>
          <a:ln w="38100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975856" y="5061203"/>
            <a:ext cx="17195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2434">
              <a:lnSpc>
                <a:spcPct val="100000"/>
              </a:lnSpc>
              <a:spcBef>
                <a:spcPts val="100"/>
              </a:spcBef>
            </a:pPr>
            <a:r>
              <a:rPr sz="1600" spc="-275" dirty="0">
                <a:latin typeface="Arial"/>
                <a:cs typeface="Arial"/>
              </a:rPr>
              <a:t>RECEPTOR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74720" y="5996940"/>
            <a:ext cx="1724660" cy="3835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83102" y="5993587"/>
            <a:ext cx="1681480" cy="339090"/>
          </a:xfrm>
          <a:custGeom>
            <a:avLst/>
            <a:gdLst/>
            <a:ahLst/>
            <a:cxnLst/>
            <a:rect l="l" t="t" r="r" b="b"/>
            <a:pathLst>
              <a:path w="1681479" h="339089">
                <a:moveTo>
                  <a:pt x="0" y="338988"/>
                </a:moveTo>
                <a:lnTo>
                  <a:pt x="1681479" y="338988"/>
                </a:lnTo>
                <a:lnTo>
                  <a:pt x="1681479" y="0"/>
                </a:lnTo>
                <a:lnTo>
                  <a:pt x="0" y="0"/>
                </a:lnTo>
                <a:lnTo>
                  <a:pt x="0" y="338988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83102" y="5993587"/>
            <a:ext cx="1681480" cy="339090"/>
          </a:xfrm>
          <a:custGeom>
            <a:avLst/>
            <a:gdLst/>
            <a:ahLst/>
            <a:cxnLst/>
            <a:rect l="l" t="t" r="r" b="b"/>
            <a:pathLst>
              <a:path w="1681479" h="339089">
                <a:moveTo>
                  <a:pt x="0" y="338988"/>
                </a:moveTo>
                <a:lnTo>
                  <a:pt x="1681479" y="338988"/>
                </a:lnTo>
                <a:lnTo>
                  <a:pt x="1681479" y="0"/>
                </a:lnTo>
                <a:lnTo>
                  <a:pt x="0" y="0"/>
                </a:lnTo>
                <a:lnTo>
                  <a:pt x="0" y="338988"/>
                </a:lnTo>
                <a:close/>
              </a:path>
            </a:pathLst>
          </a:custGeom>
          <a:ln w="38100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483102" y="6016307"/>
            <a:ext cx="16814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00"/>
              </a:spcBef>
            </a:pPr>
            <a:r>
              <a:rPr sz="1600" spc="-175" dirty="0">
                <a:latin typeface="Arial"/>
                <a:cs typeface="Arial"/>
              </a:rPr>
              <a:t>CANA</a:t>
            </a:r>
            <a:r>
              <a:rPr sz="1100" spc="-175" dirty="0"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15260" y="4293108"/>
            <a:ext cx="4629150" cy="2063114"/>
          </a:xfrm>
          <a:custGeom>
            <a:avLst/>
            <a:gdLst/>
            <a:ahLst/>
            <a:cxnLst/>
            <a:rect l="l" t="t" r="r" b="b"/>
            <a:pathLst>
              <a:path w="4629150" h="2063114">
                <a:moveTo>
                  <a:pt x="4256786" y="0"/>
                </a:moveTo>
                <a:lnTo>
                  <a:pt x="4256786" y="628523"/>
                </a:lnTo>
                <a:lnTo>
                  <a:pt x="0" y="628523"/>
                </a:lnTo>
                <a:lnTo>
                  <a:pt x="0" y="1434172"/>
                </a:lnTo>
                <a:lnTo>
                  <a:pt x="4256786" y="1434172"/>
                </a:lnTo>
                <a:lnTo>
                  <a:pt x="4256786" y="2062734"/>
                </a:lnTo>
                <a:lnTo>
                  <a:pt x="4628895" y="1031367"/>
                </a:lnTo>
                <a:lnTo>
                  <a:pt x="4256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15260" y="4293108"/>
            <a:ext cx="4629150" cy="2063114"/>
          </a:xfrm>
          <a:custGeom>
            <a:avLst/>
            <a:gdLst/>
            <a:ahLst/>
            <a:cxnLst/>
            <a:rect l="l" t="t" r="r" b="b"/>
            <a:pathLst>
              <a:path w="4629150" h="2063114">
                <a:moveTo>
                  <a:pt x="0" y="628523"/>
                </a:moveTo>
                <a:lnTo>
                  <a:pt x="4256786" y="628523"/>
                </a:lnTo>
                <a:lnTo>
                  <a:pt x="4256786" y="0"/>
                </a:lnTo>
                <a:lnTo>
                  <a:pt x="4628895" y="1031367"/>
                </a:lnTo>
                <a:lnTo>
                  <a:pt x="4256786" y="2062734"/>
                </a:lnTo>
                <a:lnTo>
                  <a:pt x="4256786" y="1434172"/>
                </a:lnTo>
                <a:lnTo>
                  <a:pt x="0" y="1434172"/>
                </a:lnTo>
                <a:lnTo>
                  <a:pt x="0" y="628523"/>
                </a:lnTo>
                <a:close/>
              </a:path>
            </a:pathLst>
          </a:custGeom>
          <a:ln w="12699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444240" y="5006340"/>
            <a:ext cx="1724660" cy="609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54146" y="5003203"/>
            <a:ext cx="1681480" cy="565150"/>
          </a:xfrm>
          <a:custGeom>
            <a:avLst/>
            <a:gdLst/>
            <a:ahLst/>
            <a:cxnLst/>
            <a:rect l="l" t="t" r="r" b="b"/>
            <a:pathLst>
              <a:path w="1681479" h="565150">
                <a:moveTo>
                  <a:pt x="0" y="564984"/>
                </a:moveTo>
                <a:lnTo>
                  <a:pt x="1681479" y="564984"/>
                </a:lnTo>
                <a:lnTo>
                  <a:pt x="1681479" y="0"/>
                </a:lnTo>
                <a:lnTo>
                  <a:pt x="0" y="0"/>
                </a:lnTo>
                <a:lnTo>
                  <a:pt x="0" y="564984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54146" y="5003203"/>
            <a:ext cx="1681480" cy="565150"/>
          </a:xfrm>
          <a:custGeom>
            <a:avLst/>
            <a:gdLst/>
            <a:ahLst/>
            <a:cxnLst/>
            <a:rect l="l" t="t" r="r" b="b"/>
            <a:pathLst>
              <a:path w="1681479" h="565150">
                <a:moveTo>
                  <a:pt x="0" y="564984"/>
                </a:moveTo>
                <a:lnTo>
                  <a:pt x="1681479" y="564984"/>
                </a:lnTo>
                <a:lnTo>
                  <a:pt x="1681479" y="0"/>
                </a:lnTo>
                <a:lnTo>
                  <a:pt x="0" y="0"/>
                </a:lnTo>
                <a:lnTo>
                  <a:pt x="0" y="564984"/>
                </a:lnTo>
                <a:close/>
              </a:path>
            </a:pathLst>
          </a:custGeom>
          <a:ln w="38099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435096" y="5027929"/>
            <a:ext cx="17195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100"/>
              </a:spcBef>
            </a:pPr>
            <a:r>
              <a:rPr sz="1600" spc="-210" dirty="0">
                <a:latin typeface="Arial"/>
                <a:cs typeface="Arial"/>
              </a:rPr>
              <a:t>MENSAJE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23" name="Audio 2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481"/>
    </mc:Choice>
    <mc:Fallback xmlns="">
      <p:transition spd="slow" advTm="1134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45510" y="462915"/>
            <a:ext cx="325310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75" dirty="0"/>
              <a:t>La</a:t>
            </a:r>
            <a:r>
              <a:rPr spc="-320" dirty="0"/>
              <a:t> </a:t>
            </a:r>
            <a:r>
              <a:rPr spc="-120" dirty="0"/>
              <a:t>Informática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4344" y="2031047"/>
            <a:ext cx="7970520" cy="430720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355600" marR="5080" indent="-342900">
              <a:lnSpc>
                <a:spcPct val="90200"/>
              </a:lnSpc>
              <a:spcBef>
                <a:spcPts val="420"/>
              </a:spcBef>
              <a:buChar char="•"/>
              <a:tabLst>
                <a:tab pos="354965" algn="l"/>
                <a:tab pos="355600" algn="l"/>
              </a:tabLst>
            </a:pPr>
            <a:r>
              <a:rPr sz="2700" spc="-285" dirty="0">
                <a:latin typeface="Arial"/>
                <a:cs typeface="Arial"/>
              </a:rPr>
              <a:t>En </a:t>
            </a:r>
            <a:r>
              <a:rPr sz="2700" spc="-70" dirty="0">
                <a:latin typeface="Arial"/>
                <a:cs typeface="Arial"/>
              </a:rPr>
              <a:t>el </a:t>
            </a:r>
            <a:r>
              <a:rPr sz="2700" spc="-114" dirty="0">
                <a:latin typeface="Arial"/>
                <a:cs typeface="Arial"/>
              </a:rPr>
              <a:t>siglo </a:t>
            </a:r>
            <a:r>
              <a:rPr sz="2700" spc="-405" dirty="0">
                <a:latin typeface="Arial"/>
                <a:cs typeface="Arial"/>
              </a:rPr>
              <a:t>XX </a:t>
            </a:r>
            <a:r>
              <a:rPr sz="2700" spc="-160" dirty="0">
                <a:latin typeface="Arial"/>
                <a:cs typeface="Arial"/>
              </a:rPr>
              <a:t>surge </a:t>
            </a:r>
            <a:r>
              <a:rPr sz="2700" spc="-70" dirty="0">
                <a:latin typeface="Arial"/>
                <a:cs typeface="Arial"/>
              </a:rPr>
              <a:t>el </a:t>
            </a:r>
            <a:r>
              <a:rPr sz="2700" spc="-120" dirty="0">
                <a:latin typeface="Arial"/>
                <a:cs typeface="Arial"/>
              </a:rPr>
              <a:t>vocablo </a:t>
            </a:r>
            <a:r>
              <a:rPr sz="2700" spc="-70" dirty="0">
                <a:latin typeface="Arial"/>
                <a:cs typeface="Arial"/>
              </a:rPr>
              <a:t>informática </a:t>
            </a:r>
            <a:r>
              <a:rPr sz="2700" spc="-100" dirty="0">
                <a:latin typeface="Arial"/>
                <a:cs typeface="Arial"/>
              </a:rPr>
              <a:t>(contracción  </a:t>
            </a:r>
            <a:r>
              <a:rPr sz="2700" spc="-125" dirty="0">
                <a:latin typeface="Arial"/>
                <a:cs typeface="Arial"/>
              </a:rPr>
              <a:t>de </a:t>
            </a:r>
            <a:r>
              <a:rPr sz="2700" i="1" spc="-50" dirty="0">
                <a:latin typeface="Arial"/>
                <a:cs typeface="Arial"/>
              </a:rPr>
              <a:t>infor</a:t>
            </a:r>
            <a:r>
              <a:rPr sz="2700" spc="-50" dirty="0">
                <a:latin typeface="Arial"/>
                <a:cs typeface="Arial"/>
              </a:rPr>
              <a:t>mation </a:t>
            </a:r>
            <a:r>
              <a:rPr sz="2700" spc="-75" dirty="0">
                <a:latin typeface="Arial"/>
                <a:cs typeface="Arial"/>
              </a:rPr>
              <a:t>auto</a:t>
            </a:r>
            <a:r>
              <a:rPr sz="2700" i="1" spc="-75" dirty="0">
                <a:latin typeface="Arial"/>
                <a:cs typeface="Arial"/>
              </a:rPr>
              <a:t>matique</a:t>
            </a:r>
            <a:r>
              <a:rPr sz="2700" spc="-75" dirty="0">
                <a:latin typeface="Arial"/>
                <a:cs typeface="Arial"/>
              </a:rPr>
              <a:t>), </a:t>
            </a:r>
            <a:r>
              <a:rPr sz="2700" spc="-114" dirty="0">
                <a:latin typeface="Arial"/>
                <a:cs typeface="Arial"/>
              </a:rPr>
              <a:t>que </a:t>
            </a:r>
            <a:r>
              <a:rPr sz="2700" spc="-110" dirty="0">
                <a:latin typeface="Arial"/>
                <a:cs typeface="Arial"/>
              </a:rPr>
              <a:t>significa  </a:t>
            </a:r>
            <a:r>
              <a:rPr sz="2700" spc="-105" dirty="0">
                <a:latin typeface="Arial"/>
                <a:cs typeface="Arial"/>
              </a:rPr>
              <a:t>procesamiento </a:t>
            </a:r>
            <a:r>
              <a:rPr sz="2700" spc="-70" dirty="0">
                <a:latin typeface="Arial"/>
                <a:cs typeface="Arial"/>
              </a:rPr>
              <a:t>automático </a:t>
            </a:r>
            <a:r>
              <a:rPr sz="2700" spc="-125" dirty="0">
                <a:latin typeface="Arial"/>
                <a:cs typeface="Arial"/>
              </a:rPr>
              <a:t>de </a:t>
            </a:r>
            <a:r>
              <a:rPr sz="2700" spc="-95" dirty="0">
                <a:latin typeface="Arial"/>
                <a:cs typeface="Arial"/>
              </a:rPr>
              <a:t>la</a:t>
            </a:r>
            <a:r>
              <a:rPr sz="2700" spc="-400" dirty="0">
                <a:latin typeface="Arial"/>
                <a:cs typeface="Arial"/>
              </a:rPr>
              <a:t> </a:t>
            </a:r>
            <a:r>
              <a:rPr sz="2700" spc="-75" dirty="0">
                <a:latin typeface="Arial"/>
                <a:cs typeface="Arial"/>
              </a:rPr>
              <a:t>información.</a:t>
            </a:r>
            <a:endParaRPr sz="2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3650">
              <a:latin typeface="Times New Roman"/>
              <a:cs typeface="Times New Roman"/>
            </a:endParaRPr>
          </a:p>
          <a:p>
            <a:pPr marL="355600" marR="45720" indent="-342900">
              <a:lnSpc>
                <a:spcPct val="9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2700" spc="-90" dirty="0">
                <a:latin typeface="Arial"/>
                <a:cs typeface="Arial"/>
              </a:rPr>
              <a:t>Actualmente </a:t>
            </a:r>
            <a:r>
              <a:rPr sz="2700" spc="-229" dirty="0">
                <a:latin typeface="Arial"/>
                <a:cs typeface="Arial"/>
              </a:rPr>
              <a:t>se </a:t>
            </a:r>
            <a:r>
              <a:rPr sz="2700" spc="-135" dirty="0">
                <a:latin typeface="Arial"/>
                <a:cs typeface="Arial"/>
              </a:rPr>
              <a:t>considera </a:t>
            </a:r>
            <a:r>
              <a:rPr sz="2700" spc="-114" dirty="0">
                <a:latin typeface="Arial"/>
                <a:cs typeface="Arial"/>
              </a:rPr>
              <a:t>que </a:t>
            </a:r>
            <a:r>
              <a:rPr sz="2700" spc="-95" dirty="0">
                <a:latin typeface="Arial"/>
                <a:cs typeface="Arial"/>
              </a:rPr>
              <a:t>la </a:t>
            </a:r>
            <a:r>
              <a:rPr sz="2700" spc="-70" dirty="0">
                <a:latin typeface="Arial"/>
                <a:cs typeface="Arial"/>
              </a:rPr>
              <a:t>informática </a:t>
            </a:r>
            <a:r>
              <a:rPr sz="2700" spc="-229" dirty="0">
                <a:latin typeface="Arial"/>
                <a:cs typeface="Arial"/>
              </a:rPr>
              <a:t>es </a:t>
            </a:r>
            <a:r>
              <a:rPr sz="2700" spc="-130" dirty="0">
                <a:latin typeface="Arial"/>
                <a:cs typeface="Arial"/>
              </a:rPr>
              <a:t>una  </a:t>
            </a:r>
            <a:r>
              <a:rPr sz="2700" spc="-95" dirty="0">
                <a:latin typeface="Arial"/>
                <a:cs typeface="Arial"/>
              </a:rPr>
              <a:t>disciplina </a:t>
            </a:r>
            <a:r>
              <a:rPr sz="2700" spc="-105" dirty="0">
                <a:latin typeface="Arial"/>
                <a:cs typeface="Arial"/>
              </a:rPr>
              <a:t>que, </a:t>
            </a:r>
            <a:r>
              <a:rPr sz="2700" spc="-170" dirty="0">
                <a:latin typeface="Arial"/>
                <a:cs typeface="Arial"/>
              </a:rPr>
              <a:t>basándose </a:t>
            </a:r>
            <a:r>
              <a:rPr sz="2700" spc="-125" dirty="0">
                <a:latin typeface="Arial"/>
                <a:cs typeface="Arial"/>
              </a:rPr>
              <a:t>en </a:t>
            </a:r>
            <a:r>
              <a:rPr sz="2700" spc="-100" dirty="0">
                <a:latin typeface="Arial"/>
                <a:cs typeface="Arial"/>
              </a:rPr>
              <a:t>conocimientos</a:t>
            </a:r>
            <a:r>
              <a:rPr sz="2700" spc="-360" dirty="0">
                <a:latin typeface="Arial"/>
                <a:cs typeface="Arial"/>
              </a:rPr>
              <a:t> </a:t>
            </a:r>
            <a:r>
              <a:rPr sz="2700" spc="-90" dirty="0">
                <a:latin typeface="Arial"/>
                <a:cs typeface="Arial"/>
              </a:rPr>
              <a:t>científicos  </a:t>
            </a:r>
            <a:r>
              <a:rPr sz="2700" spc="-130" dirty="0">
                <a:latin typeface="Arial"/>
                <a:cs typeface="Arial"/>
              </a:rPr>
              <a:t>y </a:t>
            </a:r>
            <a:r>
              <a:rPr sz="2700" spc="-114" dirty="0">
                <a:latin typeface="Arial"/>
                <a:cs typeface="Arial"/>
              </a:rPr>
              <a:t>técnicos, </a:t>
            </a:r>
            <a:r>
              <a:rPr sz="2700" spc="-50" dirty="0">
                <a:latin typeface="Arial"/>
                <a:cs typeface="Arial"/>
              </a:rPr>
              <a:t>intenta </a:t>
            </a:r>
            <a:r>
              <a:rPr sz="2700" spc="-120" dirty="0">
                <a:latin typeface="Arial"/>
                <a:cs typeface="Arial"/>
              </a:rPr>
              <a:t>establecer </a:t>
            </a:r>
            <a:r>
              <a:rPr sz="2700" spc="-130" dirty="0">
                <a:latin typeface="Arial"/>
                <a:cs typeface="Arial"/>
              </a:rPr>
              <a:t>una </a:t>
            </a:r>
            <a:r>
              <a:rPr sz="2700" spc="-190" dirty="0">
                <a:latin typeface="Arial"/>
                <a:cs typeface="Arial"/>
              </a:rPr>
              <a:t>base </a:t>
            </a:r>
            <a:r>
              <a:rPr sz="2700" spc="-80" dirty="0">
                <a:latin typeface="Arial"/>
                <a:cs typeface="Arial"/>
              </a:rPr>
              <a:t>científica </a:t>
            </a:r>
            <a:r>
              <a:rPr sz="2700" spc="-135" dirty="0">
                <a:latin typeface="Arial"/>
                <a:cs typeface="Arial"/>
              </a:rPr>
              <a:t>para  </a:t>
            </a:r>
            <a:r>
              <a:rPr sz="2700" spc="-70" dirty="0">
                <a:latin typeface="Arial"/>
                <a:cs typeface="Arial"/>
              </a:rPr>
              <a:t>el </a:t>
            </a:r>
            <a:r>
              <a:rPr sz="2700" spc="-120" dirty="0">
                <a:latin typeface="Arial"/>
                <a:cs typeface="Arial"/>
              </a:rPr>
              <a:t>diseño </a:t>
            </a:r>
            <a:r>
              <a:rPr sz="2700" spc="-130" dirty="0">
                <a:latin typeface="Arial"/>
                <a:cs typeface="Arial"/>
              </a:rPr>
              <a:t>y </a:t>
            </a:r>
            <a:r>
              <a:rPr sz="2700" spc="-110" dirty="0">
                <a:latin typeface="Arial"/>
                <a:cs typeface="Arial"/>
              </a:rPr>
              <a:t>programación </a:t>
            </a:r>
            <a:r>
              <a:rPr sz="2700" spc="-125" dirty="0">
                <a:latin typeface="Arial"/>
                <a:cs typeface="Arial"/>
              </a:rPr>
              <a:t>de </a:t>
            </a:r>
            <a:r>
              <a:rPr sz="2700" spc="-114" dirty="0">
                <a:latin typeface="Arial"/>
                <a:cs typeface="Arial"/>
              </a:rPr>
              <a:t>computadoras, </a:t>
            </a:r>
            <a:r>
              <a:rPr sz="2700" spc="-95" dirty="0">
                <a:latin typeface="Arial"/>
                <a:cs typeface="Arial"/>
              </a:rPr>
              <a:t>la  </a:t>
            </a:r>
            <a:r>
              <a:rPr sz="2700" spc="-100" dirty="0">
                <a:latin typeface="Arial"/>
                <a:cs typeface="Arial"/>
              </a:rPr>
              <a:t>resolución </a:t>
            </a:r>
            <a:r>
              <a:rPr sz="2700" spc="-125" dirty="0">
                <a:latin typeface="Arial"/>
                <a:cs typeface="Arial"/>
              </a:rPr>
              <a:t>de </a:t>
            </a:r>
            <a:r>
              <a:rPr sz="2700" spc="-114" dirty="0">
                <a:latin typeface="Arial"/>
                <a:cs typeface="Arial"/>
              </a:rPr>
              <a:t>problemas </a:t>
            </a:r>
            <a:r>
              <a:rPr sz="2700" spc="-45" dirty="0">
                <a:latin typeface="Arial"/>
                <a:cs typeface="Arial"/>
              </a:rPr>
              <a:t>por </a:t>
            </a:r>
            <a:r>
              <a:rPr sz="2700" spc="-80" dirty="0">
                <a:latin typeface="Arial"/>
                <a:cs typeface="Arial"/>
              </a:rPr>
              <a:t>medio </a:t>
            </a:r>
            <a:r>
              <a:rPr sz="2700" spc="-125" dirty="0">
                <a:latin typeface="Arial"/>
                <a:cs typeface="Arial"/>
              </a:rPr>
              <a:t>de </a:t>
            </a:r>
            <a:r>
              <a:rPr sz="2700" spc="-80" dirty="0">
                <a:latin typeface="Arial"/>
                <a:cs typeface="Arial"/>
              </a:rPr>
              <a:t>algoritmos </a:t>
            </a:r>
            <a:r>
              <a:rPr sz="2700" spc="-130" dirty="0">
                <a:latin typeface="Arial"/>
                <a:cs typeface="Arial"/>
              </a:rPr>
              <a:t>y </a:t>
            </a:r>
            <a:r>
              <a:rPr sz="2700" spc="-70" dirty="0">
                <a:latin typeface="Arial"/>
                <a:cs typeface="Arial"/>
              </a:rPr>
              <a:t>el  </a:t>
            </a:r>
            <a:r>
              <a:rPr sz="2700" spc="-105" dirty="0">
                <a:latin typeface="Arial"/>
                <a:cs typeface="Arial"/>
              </a:rPr>
              <a:t>procesamiento </a:t>
            </a:r>
            <a:r>
              <a:rPr sz="2700" spc="-125" dirty="0">
                <a:latin typeface="Arial"/>
                <a:cs typeface="Arial"/>
              </a:rPr>
              <a:t>de </a:t>
            </a:r>
            <a:r>
              <a:rPr sz="2700" spc="-110" dirty="0">
                <a:latin typeface="Arial"/>
                <a:cs typeface="Arial"/>
              </a:rPr>
              <a:t>datos </a:t>
            </a:r>
            <a:r>
              <a:rPr sz="2700" spc="-135" dirty="0">
                <a:latin typeface="Arial"/>
                <a:cs typeface="Arial"/>
              </a:rPr>
              <a:t>para </a:t>
            </a:r>
            <a:r>
              <a:rPr sz="2700" spc="-60" dirty="0">
                <a:latin typeface="Arial"/>
                <a:cs typeface="Arial"/>
              </a:rPr>
              <a:t>obtener </a:t>
            </a:r>
            <a:r>
              <a:rPr sz="2700" spc="-75" dirty="0">
                <a:latin typeface="Arial"/>
                <a:cs typeface="Arial"/>
              </a:rPr>
              <a:t>información </a:t>
            </a:r>
            <a:r>
              <a:rPr sz="2700" spc="-125" dirty="0">
                <a:latin typeface="Arial"/>
                <a:cs typeface="Arial"/>
              </a:rPr>
              <a:t>en  </a:t>
            </a:r>
            <a:r>
              <a:rPr sz="2700" spc="-70" dirty="0">
                <a:latin typeface="Arial"/>
                <a:cs typeface="Arial"/>
              </a:rPr>
              <a:t>forma</a:t>
            </a:r>
            <a:r>
              <a:rPr sz="2700" spc="-150" dirty="0">
                <a:latin typeface="Arial"/>
                <a:cs typeface="Arial"/>
              </a:rPr>
              <a:t> </a:t>
            </a:r>
            <a:r>
              <a:rPr sz="2700" spc="-85" dirty="0">
                <a:latin typeface="Arial"/>
                <a:cs typeface="Arial"/>
              </a:rPr>
              <a:t>automática.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58000" y="332613"/>
            <a:ext cx="2116201" cy="17282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25"/>
    </mc:Choice>
    <mc:Fallback xmlns="">
      <p:transition spd="slow" advTm="61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487</TotalTime>
  <Words>906</Words>
  <Application>Microsoft Office PowerPoint</Application>
  <PresentationFormat>Presentación en pantalla (4:3)</PresentationFormat>
  <Paragraphs>88</Paragraphs>
  <Slides>20</Slides>
  <Notes>1</Notes>
  <HiddenSlides>0</HiddenSlides>
  <MMClips>20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Arial</vt:lpstr>
      <vt:lpstr>Calibri</vt:lpstr>
      <vt:lpstr>Times New Roman</vt:lpstr>
      <vt:lpstr>Office Theme</vt:lpstr>
      <vt:lpstr>Presentación de PowerPoint</vt:lpstr>
      <vt:lpstr>TICs</vt:lpstr>
      <vt:lpstr>TECNOLOGÍA</vt:lpstr>
      <vt:lpstr>Datos e información</vt:lpstr>
      <vt:lpstr>La Información</vt:lpstr>
      <vt:lpstr>Datos e información</vt:lpstr>
      <vt:lpstr>Características de la Información</vt:lpstr>
      <vt:lpstr>La comunicación</vt:lpstr>
      <vt:lpstr>La Informática</vt:lpstr>
      <vt:lpstr>La Informática</vt:lpstr>
      <vt:lpstr>El procesamiento de datos</vt:lpstr>
      <vt:lpstr>La computación</vt:lpstr>
      <vt:lpstr>Algoritmo</vt:lpstr>
      <vt:lpstr>Magnitud, medición y error</vt:lpstr>
      <vt:lpstr>Magnitudes analógicas y digitales</vt:lpstr>
      <vt:lpstr>Magnitudes discretas o digitales</vt:lpstr>
      <vt:lpstr>Magnitudes Continuas</vt:lpstr>
      <vt:lpstr>Magnitudes analógicas</vt:lpstr>
      <vt:lpstr>Sensores</vt:lpstr>
      <vt:lpstr>FIN  1ra. PARTE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UNIDAD 1:  INTRODUCCIÓN A LOS SISTEMAS DE INFORMACIÓN 1ra PARTE</dc:title>
  <dc:creator>casa junior</dc:creator>
  <cp:lastModifiedBy>Windows 10</cp:lastModifiedBy>
  <cp:revision>15</cp:revision>
  <dcterms:created xsi:type="dcterms:W3CDTF">2019-08-15T00:06:23Z</dcterms:created>
  <dcterms:modified xsi:type="dcterms:W3CDTF">2022-03-27T15:38:49Z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2014-04-06T00:00:00Z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2019-08-15T00:00:00Z</vt:filetime>
  </property>
</Properties>
</file>